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60" r:id="rId4"/>
    <p:sldId id="261" r:id="rId5"/>
    <p:sldId id="259" r:id="rId6"/>
    <p:sldId id="271" r:id="rId7"/>
    <p:sldId id="273" r:id="rId8"/>
    <p:sldId id="274" r:id="rId9"/>
    <p:sldId id="275" r:id="rId10"/>
    <p:sldId id="276" r:id="rId11"/>
    <p:sldId id="291" r:id="rId12"/>
    <p:sldId id="278" r:id="rId13"/>
    <p:sldId id="277" r:id="rId14"/>
    <p:sldId id="285" r:id="rId15"/>
    <p:sldId id="286" r:id="rId16"/>
    <p:sldId id="287" r:id="rId17"/>
    <p:sldId id="289" r:id="rId18"/>
    <p:sldId id="290" r:id="rId19"/>
    <p:sldId id="292" r:id="rId20"/>
    <p:sldId id="293" r:id="rId21"/>
    <p:sldId id="294" r:id="rId22"/>
    <p:sldId id="295" r:id="rId23"/>
    <p:sldId id="296" r:id="rId24"/>
    <p:sldId id="297" r:id="rId25"/>
    <p:sldId id="29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BC28E-1F4F-4A5C-82AB-42D6F51B6579}" type="datetimeFigureOut">
              <a:rPr lang="fr-FR" smtClean="0"/>
              <a:t>07/01/2024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DEA1-4D94-4EEE-AB61-9B3C466534D3}" type="slidenum">
              <a:rPr lang="fr-FR" smtClean="0"/>
              <a:t>‹N°›</a:t>
            </a:fld>
            <a:endParaRPr lang="fr-FR"/>
          </a:p>
        </p:txBody>
      </p:sp>
    </p:spTree>
    <p:extLst>
      <p:ext uri="{BB962C8B-B14F-4D97-AF65-F5344CB8AC3E}">
        <p14:creationId xmlns:p14="http://schemas.microsoft.com/office/powerpoint/2010/main" val="6620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8478EE9A-AC62-49E3-929B-243DE9D91421}" type="datetimeFigureOut">
              <a:rPr lang="fr-FR" smtClean="0"/>
              <a:t>07/01/2024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59100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8EE9A-AC62-49E3-929B-243DE9D91421}" type="datetimeFigureOut">
              <a:rPr lang="fr-FR" smtClean="0"/>
              <a:t>07/01/2024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274591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8EE9A-AC62-49E3-929B-243DE9D91421}" type="datetimeFigureOut">
              <a:rPr lang="fr-FR" smtClean="0"/>
              <a:t>07/01/2024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197421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8EE9A-AC62-49E3-929B-243DE9D91421}" type="datetimeFigureOut">
              <a:rPr lang="fr-FR" smtClean="0"/>
              <a:t>07/01/2024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80952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8478EE9A-AC62-49E3-929B-243DE9D91421}" type="datetimeFigureOut">
              <a:rPr lang="fr-FR" smtClean="0"/>
              <a:t>07/01/2024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132786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478EE9A-AC62-49E3-929B-243DE9D91421}" type="datetimeFigureOut">
              <a:rPr lang="fr-FR" smtClean="0"/>
              <a:t>07/01/2024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59872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478EE9A-AC62-49E3-929B-243DE9D91421}" type="datetimeFigureOut">
              <a:rPr lang="fr-FR" smtClean="0"/>
              <a:t>07/01/2024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241995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478EE9A-AC62-49E3-929B-243DE9D91421}" type="datetimeFigureOut">
              <a:rPr lang="fr-FR" smtClean="0"/>
              <a:t>07/01/2024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87154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78EE9A-AC62-49E3-929B-243DE9D91421}" type="datetimeFigureOut">
              <a:rPr lang="fr-FR" smtClean="0"/>
              <a:t>07/01/2024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33040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8478EE9A-AC62-49E3-929B-243DE9D91421}" type="datetimeFigureOut">
              <a:rPr lang="fr-FR" smtClean="0"/>
              <a:t>07/01/2024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7567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8478EE9A-AC62-49E3-929B-243DE9D91421}" type="datetimeFigureOut">
              <a:rPr lang="fr-FR" smtClean="0"/>
              <a:t>07/01/2024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E64F1-B356-4F84-9494-5896B933C517}" type="slidenum">
              <a:rPr lang="fr-FR" smtClean="0"/>
              <a:t>‹N°›</a:t>
            </a:fld>
            <a:endParaRPr lang="fr-FR"/>
          </a:p>
        </p:txBody>
      </p:sp>
    </p:spTree>
    <p:extLst>
      <p:ext uri="{BB962C8B-B14F-4D97-AF65-F5344CB8AC3E}">
        <p14:creationId xmlns:p14="http://schemas.microsoft.com/office/powerpoint/2010/main" val="181094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88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8EE9A-AC62-49E3-929B-243DE9D91421}" type="datetimeFigureOut">
              <a:rPr lang="fr-FR" smtClean="0"/>
              <a:t>07/01/2024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E64F1-B356-4F84-9494-5896B933C517}" type="slidenum">
              <a:rPr lang="fr-FR" smtClean="0"/>
              <a:t>‹N°›</a:t>
            </a:fld>
            <a:endParaRPr lang="fr-FR"/>
          </a:p>
        </p:txBody>
      </p:sp>
    </p:spTree>
    <p:extLst>
      <p:ext uri="{BB962C8B-B14F-4D97-AF65-F5344CB8AC3E}">
        <p14:creationId xmlns:p14="http://schemas.microsoft.com/office/powerpoint/2010/main" val="55984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b.europa.eu/mopo/implement/app/html/abspp-faq.en.html" TargetMode="External"/><Relationship Id="rId2" Type="http://schemas.openxmlformats.org/officeDocument/2006/relationships/hyperlink" Target="https://www.bundesverfassungsgericht.de/SharedDocs/Pressemitteilungen/EN/2020/bvg20-032.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commission/publications/five-presidents-report-completing-europes-economic-and-monetary-union_fr" TargetMode="External"/><Relationship Id="rId2" Type="http://schemas.openxmlformats.org/officeDocument/2006/relationships/hyperlink" Target="https://www.consilium.europa.eu/media/33786/st_120_2012_init_fr.pdf" TargetMode="External"/><Relationship Id="rId1" Type="http://schemas.openxmlformats.org/officeDocument/2006/relationships/slideLayout" Target="../slideLayouts/slideLayout2.xml"/><Relationship Id="rId4" Type="http://schemas.openxmlformats.org/officeDocument/2006/relationships/hyperlink" Target="https://www.europarl.europa.eu/doceo/document/A-8-2015-0190_FR.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info/sites/info/files/economy-finance/com2019_279_fr.pdf" TargetMode="External"/><Relationship Id="rId2" Type="http://schemas.openxmlformats.org/officeDocument/2006/relationships/hyperlink" Target="https://ec.europa.eu/commission/sites/beta-political/files/euco-emu-booklet-june2018_fr.pdf" TargetMode="External"/><Relationship Id="rId1" Type="http://schemas.openxmlformats.org/officeDocument/2006/relationships/slideLayout" Target="../slideLayouts/slideLayout2.xml"/><Relationship Id="rId5" Type="http://schemas.openxmlformats.org/officeDocument/2006/relationships/hyperlink" Target="https://eur-lex.europa.eu/legal-content/FR/TXT/?uri=CELEX:52019PC0354" TargetMode="External"/><Relationship Id="rId4" Type="http://schemas.openxmlformats.org/officeDocument/2006/relationships/hyperlink" Target="https://www.consilium.europa.eu/fr/policies/emu-deepen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srb.europa.eu/home/html/index.en.html" TargetMode="External"/><Relationship Id="rId7" Type="http://schemas.openxmlformats.org/officeDocument/2006/relationships/hyperlink" Target="https://esas-joint-committee.europa.eu/" TargetMode="External"/><Relationship Id="rId2" Type="http://schemas.openxmlformats.org/officeDocument/2006/relationships/hyperlink" Target="http://www.esrb.europa.eu/home/html/index.fr.html" TargetMode="External"/><Relationship Id="rId1" Type="http://schemas.openxmlformats.org/officeDocument/2006/relationships/slideLayout" Target="../slideLayouts/slideLayout2.xml"/><Relationship Id="rId6" Type="http://schemas.openxmlformats.org/officeDocument/2006/relationships/hyperlink" Target="https://eiopa.europa.eu/" TargetMode="External"/><Relationship Id="rId5" Type="http://schemas.openxmlformats.org/officeDocument/2006/relationships/hyperlink" Target="https://www.esma.europa.eu/" TargetMode="External"/><Relationship Id="rId4" Type="http://schemas.openxmlformats.org/officeDocument/2006/relationships/hyperlink" Target="http://www.eba.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005839"/>
            <a:ext cx="9144000" cy="3004457"/>
          </a:xfrm>
        </p:spPr>
        <p:txBody>
          <a:bodyPr>
            <a:normAutofit fontScale="90000"/>
          </a:bodyPr>
          <a:lstStyle/>
          <a:p>
            <a:r>
              <a:rPr lang="fr-FR" i="1" dirty="0" smtClean="0"/>
              <a:t/>
            </a:r>
            <a:br>
              <a:rPr lang="fr-FR" i="1" dirty="0" smtClean="0"/>
            </a:br>
            <a:r>
              <a:rPr lang="fr-FR" i="1" dirty="0"/>
              <a:t/>
            </a:r>
            <a:br>
              <a:rPr lang="fr-FR" i="1" dirty="0"/>
            </a:br>
            <a:r>
              <a:rPr lang="fr-FR" i="1" dirty="0" smtClean="0"/>
              <a:t/>
            </a:r>
            <a:br>
              <a:rPr lang="fr-FR" i="1" dirty="0" smtClean="0"/>
            </a:br>
            <a:r>
              <a:rPr lang="fr-FR" i="1" dirty="0"/>
              <a:t/>
            </a:r>
            <a:br>
              <a:rPr lang="fr-FR" i="1" dirty="0"/>
            </a:br>
            <a:r>
              <a:rPr lang="fr-FR" i="1" dirty="0" smtClean="0"/>
              <a:t/>
            </a:r>
            <a:br>
              <a:rPr lang="fr-FR" i="1" dirty="0" smtClean="0"/>
            </a:br>
            <a:r>
              <a:rPr lang="fr-FR" b="1" i="1" dirty="0" smtClean="0"/>
              <a:t>Union </a:t>
            </a:r>
            <a:r>
              <a:rPr lang="fr-FR" b="1" i="1" dirty="0"/>
              <a:t>économique et monétaire : gouvernance et consolidation interne et externe</a:t>
            </a:r>
            <a:r>
              <a:rPr lang="fr-FR" dirty="0"/>
              <a:t> </a:t>
            </a:r>
            <a:r>
              <a:rPr lang="fr-FR" i="1" dirty="0" smtClean="0"/>
              <a:t/>
            </a:r>
            <a:br>
              <a:rPr lang="fr-FR" i="1" dirty="0" smtClean="0"/>
            </a:br>
            <a:r>
              <a:rPr lang="fr-FR" i="1" dirty="0" smtClean="0"/>
              <a:t>M2 Droit européen UPEC 2022/2023</a:t>
            </a:r>
            <a:endParaRPr lang="fr-FR" dirty="0"/>
          </a:p>
        </p:txBody>
      </p:sp>
      <p:sp>
        <p:nvSpPr>
          <p:cNvPr id="3" name="Sous-titre 2"/>
          <p:cNvSpPr>
            <a:spLocks noGrp="1"/>
          </p:cNvSpPr>
          <p:nvPr>
            <p:ph type="subTitle" idx="1"/>
          </p:nvPr>
        </p:nvSpPr>
        <p:spPr>
          <a:xfrm>
            <a:off x="1524000" y="3602038"/>
            <a:ext cx="9144000" cy="3255962"/>
          </a:xfrm>
        </p:spPr>
        <p:txBody>
          <a:bodyPr/>
          <a:lstStyle/>
          <a:p>
            <a:endParaRPr lang="fr-FR" dirty="0" smtClean="0"/>
          </a:p>
          <a:p>
            <a:endParaRPr lang="fr-FR" dirty="0" smtClean="0"/>
          </a:p>
          <a:p>
            <a:r>
              <a:rPr lang="fr-FR" dirty="0" smtClean="0"/>
              <a:t>M</a:t>
            </a:r>
            <a:r>
              <a:rPr lang="fr-FR" dirty="0" smtClean="0"/>
              <a:t>. Stéphane de La Rosa, Professeur de droit public, Chaire Jean </a:t>
            </a:r>
            <a:r>
              <a:rPr lang="fr-FR" dirty="0" smtClean="0"/>
              <a:t>Monnet</a:t>
            </a:r>
          </a:p>
          <a:p>
            <a:r>
              <a:rPr lang="fr-FR" dirty="0" smtClean="0"/>
              <a:t>Cours dispensé dans le cadre de la Chaire Jean Monnet – Instruments juridiques de la souveraineté économique de l’Union </a:t>
            </a:r>
            <a:r>
              <a:rPr lang="fr-FR" dirty="0" smtClean="0"/>
              <a:t> </a:t>
            </a:r>
          </a:p>
          <a:p>
            <a:endParaRPr lang="fr-FR" dirty="0"/>
          </a:p>
        </p:txBody>
      </p:sp>
      <p:pic>
        <p:nvPicPr>
          <p:cNvPr id="4" name="Image 3" descr="https://wayback.archive-it.org/12090/20210123161830mp_/https:/eacea.ec.europa.eu/sites/eacea-site/files/logosbeneficaireserasmusright_fr_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8053" y="5822360"/>
            <a:ext cx="2457450" cy="542925"/>
          </a:xfrm>
          <a:prstGeom prst="rect">
            <a:avLst/>
          </a:prstGeom>
          <a:noFill/>
          <a:ln>
            <a:noFill/>
          </a:ln>
        </p:spPr>
      </p:pic>
      <p:pic>
        <p:nvPicPr>
          <p:cNvPr id="5" name="Image 4" descr="D:\USB DISK\Chaire J Monnet\Image chaire JM.jpg"/>
          <p:cNvPicPr/>
          <p:nvPr/>
        </p:nvPicPr>
        <p:blipFill>
          <a:blip r:embed="rId3">
            <a:extLst>
              <a:ext uri="{28A0092B-C50C-407E-A947-70E740481C1C}">
                <a14:useLocalDpi xmlns:a14="http://schemas.microsoft.com/office/drawing/2010/main" val="0"/>
              </a:ext>
            </a:extLst>
          </a:blip>
          <a:srcRect/>
          <a:stretch>
            <a:fillRect/>
          </a:stretch>
        </p:blipFill>
        <p:spPr bwMode="auto">
          <a:xfrm>
            <a:off x="5016001" y="5822360"/>
            <a:ext cx="2190750" cy="638175"/>
          </a:xfrm>
          <a:prstGeom prst="rect">
            <a:avLst/>
          </a:prstGeom>
          <a:noFill/>
          <a:ln>
            <a:noFill/>
          </a:ln>
        </p:spPr>
      </p:pic>
    </p:spTree>
    <p:extLst>
      <p:ext uri="{BB962C8B-B14F-4D97-AF65-F5344CB8AC3E}">
        <p14:creationId xmlns:p14="http://schemas.microsoft.com/office/powerpoint/2010/main" val="67196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a:t>Section 2 – La rénovation institutionnelle </a:t>
            </a:r>
            <a:endParaRPr lang="fr-FR" sz="3200"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smtClean="0"/>
              <a:t>§ 2 – L’</a:t>
            </a:r>
            <a:r>
              <a:rPr lang="fr-FR" b="1" dirty="0" err="1" smtClean="0"/>
              <a:t>Eurogroupe</a:t>
            </a:r>
            <a:r>
              <a:rPr lang="fr-FR" b="1" dirty="0" smtClean="0"/>
              <a:t> </a:t>
            </a:r>
          </a:p>
          <a:p>
            <a:pPr>
              <a:buFont typeface="Wingdings" panose="05000000000000000000" pitchFamily="2" charset="2"/>
              <a:buChar char="Ø"/>
            </a:pPr>
            <a:r>
              <a:rPr lang="fr-FR" dirty="0" smtClean="0"/>
              <a:t>L'</a:t>
            </a:r>
            <a:r>
              <a:rPr lang="fr-FR" dirty="0" err="1" smtClean="0"/>
              <a:t>Eurogroupe</a:t>
            </a:r>
            <a:r>
              <a:rPr lang="fr-FR" dirty="0" smtClean="0"/>
              <a:t> </a:t>
            </a:r>
            <a:r>
              <a:rPr lang="fr-FR" dirty="0"/>
              <a:t>est un organe informel au sein duquel les ministres des pays de la zone euro discutent de questions liées aux responsabilités que leurs pays partagent en ce qui concerne l'euro.</a:t>
            </a:r>
          </a:p>
          <a:p>
            <a:pPr>
              <a:buFont typeface="Wingdings" panose="05000000000000000000" pitchFamily="2" charset="2"/>
              <a:buChar char="Ø"/>
            </a:pPr>
            <a:r>
              <a:rPr lang="fr-FR" dirty="0" smtClean="0"/>
              <a:t>Sa </a:t>
            </a:r>
            <a:r>
              <a:rPr lang="fr-FR" dirty="0"/>
              <a:t>tâche principale consiste à </a:t>
            </a:r>
            <a:r>
              <a:rPr lang="fr-FR" b="1" dirty="0"/>
              <a:t>assurer une étroite coordination des politiques économiques entre les pays de la zone euro et à promouvoir les conditions propices à une croissance économique plus forte. La coordination des politiques </a:t>
            </a:r>
            <a:r>
              <a:rPr lang="fr-FR" dirty="0"/>
              <a:t>entre les pays de la zone euro est essentielle à la stabilité dans l'ensemble de la zone euro.</a:t>
            </a:r>
          </a:p>
          <a:p>
            <a:pPr>
              <a:buFont typeface="Wingdings" panose="05000000000000000000" pitchFamily="2" charset="2"/>
              <a:buChar char="Ø"/>
            </a:pPr>
            <a:r>
              <a:rPr lang="fr-FR" dirty="0" smtClean="0"/>
              <a:t>Les </a:t>
            </a:r>
            <a:r>
              <a:rPr lang="fr-FR" dirty="0"/>
              <a:t>discussions de l'</a:t>
            </a:r>
            <a:r>
              <a:rPr lang="fr-FR" dirty="0" err="1"/>
              <a:t>Eurogroupe</a:t>
            </a:r>
            <a:r>
              <a:rPr lang="fr-FR" dirty="0"/>
              <a:t> portent donc sur les questions spécifiquement liées à l'euro mais aussi sur des questions plus larges ayant des incidences sur les politiques budgétaires, monétaires et structurelles des pays de la zone euro. L'objectif est de déterminer quels sont les défis communs et de trouver des approches communes pour les relever.</a:t>
            </a:r>
          </a:p>
          <a:p>
            <a:pPr>
              <a:buFont typeface="Wingdings" panose="05000000000000000000" pitchFamily="2" charset="2"/>
              <a:buChar char="Ø"/>
            </a:pPr>
            <a:r>
              <a:rPr lang="fr-FR" dirty="0" smtClean="0"/>
              <a:t>Il </a:t>
            </a:r>
            <a:r>
              <a:rPr lang="fr-FR" dirty="0"/>
              <a:t>est par ailleurs chargé de préparer les réunions du sommet de la zone euro et de leur suivi.</a:t>
            </a:r>
          </a:p>
          <a:p>
            <a:pPr>
              <a:buFont typeface="Wingdings" panose="05000000000000000000" pitchFamily="2" charset="2"/>
              <a:buChar char="Ø"/>
            </a:pPr>
            <a:r>
              <a:rPr lang="fr-FR" dirty="0" smtClean="0"/>
              <a:t>Le </a:t>
            </a:r>
            <a:r>
              <a:rPr lang="fr-FR" dirty="0"/>
              <a:t>rôle de l'</a:t>
            </a:r>
            <a:r>
              <a:rPr lang="fr-FR" dirty="0" err="1"/>
              <a:t>Eurogroupe</a:t>
            </a:r>
            <a:r>
              <a:rPr lang="fr-FR" dirty="0"/>
              <a:t> a été défini </a:t>
            </a:r>
            <a:r>
              <a:rPr lang="fr-FR" b="1" dirty="0"/>
              <a:t>dans le protocole N° 14 </a:t>
            </a:r>
            <a:r>
              <a:rPr lang="fr-FR" dirty="0"/>
              <a:t>au traité de Lisbonne, qui est entré en vigueur le 1er décembre 2009</a:t>
            </a:r>
            <a:r>
              <a:rPr lang="fr-FR" dirty="0" smtClean="0"/>
              <a:t>.</a:t>
            </a:r>
          </a:p>
        </p:txBody>
      </p:sp>
    </p:spTree>
    <p:extLst>
      <p:ext uri="{BB962C8B-B14F-4D97-AF65-F5344CB8AC3E}">
        <p14:creationId xmlns:p14="http://schemas.microsoft.com/office/powerpoint/2010/main" val="383831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a:t>Section 2 – La rénovation institutionnelle </a:t>
            </a:r>
            <a:endParaRPr lang="fr-FR" sz="3200"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b="1" dirty="0" smtClean="0"/>
              <a:t>§ 2 – L’</a:t>
            </a:r>
            <a:r>
              <a:rPr lang="fr-FR" b="1" dirty="0" err="1" smtClean="0"/>
              <a:t>Eurogroupe</a:t>
            </a:r>
            <a:r>
              <a:rPr lang="fr-FR" b="1" dirty="0" smtClean="0"/>
              <a:t> </a:t>
            </a:r>
          </a:p>
          <a:p>
            <a:pPr>
              <a:buFont typeface="Wingdings" panose="05000000000000000000" pitchFamily="2" charset="2"/>
              <a:buChar char="Ø"/>
            </a:pPr>
            <a:r>
              <a:rPr lang="fr-FR" dirty="0" smtClean="0"/>
              <a:t>Multiplication des contentieux liés aux décisions prises par l’</a:t>
            </a:r>
            <a:r>
              <a:rPr lang="fr-FR" dirty="0" err="1" smtClean="0"/>
              <a:t>Eurogroupe</a:t>
            </a:r>
            <a:r>
              <a:rPr lang="fr-FR" dirty="0"/>
              <a:t>:  </a:t>
            </a:r>
            <a:r>
              <a:rPr lang="fr-FR" dirty="0" smtClean="0"/>
              <a:t>quelle est sa nature juridique ? </a:t>
            </a:r>
          </a:p>
          <a:p>
            <a:pPr lvl="1">
              <a:buFont typeface="Wingdings" panose="05000000000000000000" pitchFamily="2" charset="2"/>
              <a:buChar char="Ø"/>
            </a:pPr>
            <a:r>
              <a:rPr lang="fr-FR" dirty="0" err="1" smtClean="0"/>
              <a:t>Mallis</a:t>
            </a:r>
            <a:r>
              <a:rPr lang="fr-FR" dirty="0"/>
              <a:t>, la Cour a relevé, au point 61 de l’arrêt </a:t>
            </a:r>
            <a:r>
              <a:rPr lang="fr-FR" b="1" dirty="0" err="1"/>
              <a:t>Mall</a:t>
            </a:r>
            <a:r>
              <a:rPr lang="fr-FR" dirty="0" err="1"/>
              <a:t>is</a:t>
            </a:r>
            <a:r>
              <a:rPr lang="fr-FR" dirty="0"/>
              <a:t>, « non seulement que le qualificatif “informel” est employé dans le libellé du protocole n</a:t>
            </a:r>
            <a:r>
              <a:rPr lang="fr-FR" baseline="30000" dirty="0"/>
              <a:t>o</a:t>
            </a:r>
            <a:r>
              <a:rPr lang="fr-FR" dirty="0"/>
              <a:t> 14 sur l’</a:t>
            </a:r>
            <a:r>
              <a:rPr lang="fr-FR" dirty="0" err="1"/>
              <a:t>Eurogroupe</a:t>
            </a:r>
            <a:r>
              <a:rPr lang="fr-FR" dirty="0"/>
              <a:t> annexé au traité FUE, mais également que l’</a:t>
            </a:r>
            <a:r>
              <a:rPr lang="fr-FR" dirty="0" err="1"/>
              <a:t>Eurogroupe</a:t>
            </a:r>
            <a:r>
              <a:rPr lang="fr-FR" dirty="0"/>
              <a:t> ne figure pas parmi les différentes formations du Conseil de l’Union européenne » </a:t>
            </a:r>
            <a:r>
              <a:rPr lang="fr-FR" dirty="0" smtClean="0"/>
              <a:t>et </a:t>
            </a:r>
            <a:r>
              <a:rPr lang="fr-FR" dirty="0"/>
              <a:t>donc, que « l’</a:t>
            </a:r>
            <a:r>
              <a:rPr lang="fr-FR" dirty="0" err="1"/>
              <a:t>Eurogroupe</a:t>
            </a:r>
            <a:r>
              <a:rPr lang="fr-FR" dirty="0"/>
              <a:t> ne peut ni être assimilé à une formation du Conseil ni être qualifié d’organe ou d’organisme de l’Union au sens de l’article 263 TFUE ». </a:t>
            </a:r>
            <a:r>
              <a:rPr lang="fr-FR" dirty="0" smtClean="0"/>
              <a:t>(Ord. </a:t>
            </a:r>
            <a:r>
              <a:rPr lang="fr-FR" dirty="0" err="1" smtClean="0"/>
              <a:t>Trib</a:t>
            </a:r>
            <a:r>
              <a:rPr lang="fr-FR" dirty="0" smtClean="0"/>
              <a:t>. UE, 16.10.2014, </a:t>
            </a:r>
            <a:r>
              <a:rPr lang="fr-FR" dirty="0" err="1" smtClean="0"/>
              <a:t>onstantinos</a:t>
            </a:r>
            <a:r>
              <a:rPr lang="fr-FR" dirty="0" smtClean="0"/>
              <a:t> </a:t>
            </a:r>
            <a:r>
              <a:rPr lang="fr-FR" dirty="0" err="1" smtClean="0"/>
              <a:t>Mallis</a:t>
            </a:r>
            <a:r>
              <a:rPr lang="fr-FR" dirty="0" smtClean="0"/>
              <a:t> et </a:t>
            </a:r>
            <a:r>
              <a:rPr lang="fr-FR" dirty="0" err="1" smtClean="0"/>
              <a:t>Elli</a:t>
            </a:r>
            <a:r>
              <a:rPr lang="fr-FR" dirty="0" smtClean="0"/>
              <a:t> </a:t>
            </a:r>
            <a:r>
              <a:rPr lang="fr-FR" dirty="0" err="1" smtClean="0"/>
              <a:t>Konstantinou</a:t>
            </a:r>
            <a:r>
              <a:rPr lang="fr-FR" dirty="0" smtClean="0"/>
              <a:t> </a:t>
            </a:r>
            <a:r>
              <a:rPr lang="fr-FR" dirty="0" err="1" smtClean="0"/>
              <a:t>Malli</a:t>
            </a:r>
            <a:r>
              <a:rPr lang="fr-FR" dirty="0" smtClean="0"/>
              <a:t> contre Commission européenne et Banque centrale européenne, Affaire T-327/13) </a:t>
            </a:r>
          </a:p>
          <a:p>
            <a:pPr lvl="1">
              <a:buFont typeface="Wingdings" panose="05000000000000000000" pitchFamily="2" charset="2"/>
              <a:buChar char="Ø"/>
            </a:pPr>
            <a:r>
              <a:rPr lang="fr-FR" dirty="0" smtClean="0"/>
              <a:t>CJUE, gr. ch., 16 janvier 2020, Conseil c. Dr. K. </a:t>
            </a:r>
            <a:r>
              <a:rPr lang="fr-FR" dirty="0" err="1" smtClean="0"/>
              <a:t>Chrysostomides</a:t>
            </a:r>
            <a:r>
              <a:rPr lang="fr-FR" dirty="0" smtClean="0"/>
              <a:t> &amp; Co. LLC, </a:t>
            </a:r>
            <a:r>
              <a:rPr lang="fr-FR" dirty="0" err="1" smtClean="0"/>
              <a:t>aff.</a:t>
            </a:r>
            <a:r>
              <a:rPr lang="fr-FR" dirty="0" smtClean="0"/>
              <a:t> C-597/18 P et s. ; reconnaissance du caractère opposable mais rejet au fond car </a:t>
            </a:r>
            <a:r>
              <a:rPr lang="fr-FR" dirty="0" err="1" smtClean="0"/>
              <a:t>europgroupe</a:t>
            </a:r>
            <a:r>
              <a:rPr lang="fr-FR" dirty="0" smtClean="0"/>
              <a:t> n’a pas le caractère d’institution et AG PITRUZZELLA 28 mai 2020</a:t>
            </a:r>
            <a:endParaRPr lang="fr-FR" dirty="0"/>
          </a:p>
        </p:txBody>
      </p:sp>
    </p:spTree>
    <p:extLst>
      <p:ext uri="{BB962C8B-B14F-4D97-AF65-F5344CB8AC3E}">
        <p14:creationId xmlns:p14="http://schemas.microsoft.com/office/powerpoint/2010/main" val="213154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000" b="1" i="1" dirty="0" smtClean="0"/>
              <a:t>Section 3 – L’approfondissement des instruments d’intervention sur le marché </a:t>
            </a:r>
            <a:endParaRPr lang="fr-FR" sz="3000" b="1" i="1"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smtClean="0"/>
              <a:t>§ 1 – </a:t>
            </a:r>
            <a:r>
              <a:rPr lang="fr-FR" b="1" dirty="0" smtClean="0"/>
              <a:t>L’évolution de la politique monétaire </a:t>
            </a:r>
          </a:p>
          <a:p>
            <a:pPr algn="just">
              <a:buFont typeface="Wingdings" panose="05000000000000000000" pitchFamily="2" charset="2"/>
              <a:buChar char="Ø"/>
            </a:pPr>
            <a:r>
              <a:rPr lang="fr-FR" dirty="0" smtClean="0"/>
              <a:t>Les instruments traditionnels</a:t>
            </a:r>
            <a:r>
              <a:rPr lang="fr-FR" dirty="0"/>
              <a:t>: </a:t>
            </a:r>
            <a:r>
              <a:rPr lang="fr-FR" dirty="0" smtClean="0"/>
              <a:t>le </a:t>
            </a:r>
            <a:r>
              <a:rPr lang="fr-FR" dirty="0"/>
              <a:t>taux des réserves obligatoires, </a:t>
            </a:r>
            <a:r>
              <a:rPr lang="fr-FR" dirty="0" smtClean="0"/>
              <a:t>les </a:t>
            </a:r>
            <a:r>
              <a:rPr lang="fr-FR" dirty="0"/>
              <a:t>interventions sur le marché </a:t>
            </a:r>
            <a:r>
              <a:rPr lang="fr-FR" dirty="0" smtClean="0"/>
              <a:t>interbancaire (open </a:t>
            </a:r>
            <a:r>
              <a:rPr lang="fr-FR" dirty="0" err="1" smtClean="0"/>
              <a:t>market</a:t>
            </a:r>
            <a:r>
              <a:rPr lang="fr-FR" dirty="0" smtClean="0"/>
              <a:t>), les facilités permanentes. </a:t>
            </a:r>
          </a:p>
          <a:p>
            <a:pPr algn="just">
              <a:buFont typeface="Wingdings" panose="05000000000000000000" pitchFamily="2" charset="2"/>
              <a:buChar char="Ø"/>
            </a:pPr>
            <a:r>
              <a:rPr lang="fr-FR" dirty="0" smtClean="0"/>
              <a:t>L’évolution : le programme OMT et les mesures non conventionnelles </a:t>
            </a:r>
          </a:p>
          <a:p>
            <a:pPr algn="just">
              <a:buFont typeface="Wingdings" panose="05000000000000000000" pitchFamily="2" charset="2"/>
              <a:buChar char="Ø"/>
            </a:pPr>
            <a:r>
              <a:rPr lang="fr-FR" dirty="0" smtClean="0"/>
              <a:t>Les contestations contentieux: </a:t>
            </a:r>
            <a:r>
              <a:rPr lang="fr-FR" b="1" u="sng" dirty="0" err="1" smtClean="0"/>
              <a:t>Gauweiler</a:t>
            </a:r>
            <a:r>
              <a:rPr lang="fr-FR" dirty="0" smtClean="0"/>
              <a:t>, (CJUE, 11 </a:t>
            </a:r>
            <a:r>
              <a:rPr lang="fr-FR" dirty="0" err="1" smtClean="0"/>
              <a:t>dec</a:t>
            </a:r>
            <a:r>
              <a:rPr lang="fr-FR" dirty="0" smtClean="0"/>
              <a:t>. 2018, C 493/17)</a:t>
            </a:r>
          </a:p>
          <a:p>
            <a:pPr algn="just">
              <a:buFont typeface="Wingdings" panose="05000000000000000000" pitchFamily="2" charset="2"/>
              <a:buChar char="Ø"/>
            </a:pPr>
            <a:r>
              <a:rPr lang="fr-FR" dirty="0" smtClean="0"/>
              <a:t>La saga « </a:t>
            </a:r>
            <a:r>
              <a:rPr lang="fr-FR" dirty="0" err="1" smtClean="0"/>
              <a:t>We</a:t>
            </a:r>
            <a:r>
              <a:rPr lang="fr-FR" b="1" u="sng" dirty="0" err="1"/>
              <a:t>Weiss</a:t>
            </a:r>
            <a:r>
              <a:rPr lang="fr-FR" dirty="0" err="1" smtClean="0"/>
              <a:t>iss</a:t>
            </a:r>
            <a:r>
              <a:rPr lang="fr-FR" dirty="0" smtClean="0"/>
              <a:t> » devant la </a:t>
            </a:r>
            <a:r>
              <a:rPr lang="fr-FR" dirty="0"/>
              <a:t>Cour allemande: </a:t>
            </a:r>
            <a:r>
              <a:rPr lang="fr-FR" dirty="0">
                <a:hlinkClick r:id="rId2"/>
              </a:rPr>
              <a:t>https://</a:t>
            </a:r>
            <a:r>
              <a:rPr lang="fr-FR" dirty="0" smtClean="0">
                <a:hlinkClick r:id="rId2"/>
              </a:rPr>
              <a:t>www.bundesverfassungsgericht.de/SharedDocs/Pressemitteilungen/EN/2020/bvg20-032.html</a:t>
            </a:r>
            <a:r>
              <a:rPr lang="fr-FR" dirty="0" smtClean="0"/>
              <a:t> </a:t>
            </a:r>
          </a:p>
          <a:p>
            <a:pPr algn="just">
              <a:buFont typeface="Wingdings" panose="05000000000000000000" pitchFamily="2" charset="2"/>
              <a:buChar char="Ø"/>
            </a:pPr>
            <a:r>
              <a:rPr lang="fr-FR" dirty="0"/>
              <a:t>Pour le </a:t>
            </a:r>
            <a:r>
              <a:rPr lang="fr-FR" i="1" dirty="0" err="1"/>
              <a:t>Bundesverfassungsgericht</a:t>
            </a:r>
            <a:r>
              <a:rPr lang="fr-FR" dirty="0"/>
              <a:t>, la Cour de justice n’a pas contrôlé correctement le respect par la BCE du principe de proportionnalité en ne tenant pas suffisamment compte des effets du PSPP sur la politique économique et budgétaire. En particulier, elle n’aurait pas dû se limiter à un contrôle de l’erreur manifeste d’appréciation dans la mise en œuvre par la BCE de ses pouvoirs de politique monétaire. En limitant son contrôle juridictionnel, la Cour de justice ne garantit pas le respect de la répartition des compétences prévue par le traité FUE et à laquelle le peuple allemand avait consenti par un vote du Bundestag. En effet, si la politique monétaire relève de la compétence exclusive de l’Union, la politique économique et budgétaire demeure du ressort des États membres. S’estimant délivré de l’analyse opérée par la Cour de justice dans l’arrêt </a:t>
            </a:r>
            <a:r>
              <a:rPr lang="fr-FR" i="1" dirty="0"/>
              <a:t>Weiss</a:t>
            </a:r>
            <a:r>
              <a:rPr lang="fr-FR" dirty="0"/>
              <a:t>, le </a:t>
            </a:r>
            <a:r>
              <a:rPr lang="fr-FR" i="1" dirty="0" err="1"/>
              <a:t>Bundesverfassungsgericht</a:t>
            </a:r>
            <a:r>
              <a:rPr lang="fr-FR" dirty="0"/>
              <a:t> procède à son propre contrôle du PSPP afin d’apprécier si la BCE est demeurée dans les limites du mandat conféré par le traité FUE. </a:t>
            </a:r>
            <a:endParaRPr lang="fr-FR" dirty="0" smtClean="0"/>
          </a:p>
          <a:p>
            <a:pPr algn="just">
              <a:buFont typeface="Wingdings" panose="05000000000000000000" pitchFamily="2" charset="2"/>
              <a:buChar char="Ø"/>
            </a:pPr>
            <a:r>
              <a:rPr lang="fr-FR" dirty="0" smtClean="0"/>
              <a:t>Clarification de la méthodologie du programme d’achat par </a:t>
            </a:r>
            <a:r>
              <a:rPr lang="fr-FR" dirty="0"/>
              <a:t>la BCE: </a:t>
            </a:r>
            <a:r>
              <a:rPr lang="fr-FR" dirty="0">
                <a:hlinkClick r:id="rId3"/>
              </a:rPr>
              <a:t>https://</a:t>
            </a:r>
            <a:r>
              <a:rPr lang="fr-FR" dirty="0" smtClean="0">
                <a:hlinkClick r:id="rId3"/>
              </a:rPr>
              <a:t>www.ecb.europa.eu/mopo/implement/app/html/abspp-faq.en.html</a:t>
            </a:r>
            <a:r>
              <a:rPr lang="fr-FR" dirty="0" smtClean="0"/>
              <a:t> </a:t>
            </a:r>
            <a:endParaRPr lang="fr-FR" dirty="0"/>
          </a:p>
          <a:p>
            <a:pPr marL="0" indent="0">
              <a:buNone/>
            </a:pPr>
            <a:endParaRPr lang="fr-FR" b="1" dirty="0"/>
          </a:p>
          <a:p>
            <a:pPr marL="0" indent="0">
              <a:buNone/>
            </a:pPr>
            <a:endParaRPr lang="fr-FR" b="1" dirty="0"/>
          </a:p>
        </p:txBody>
      </p:sp>
    </p:spTree>
    <p:extLst>
      <p:ext uri="{BB962C8B-B14F-4D97-AF65-F5344CB8AC3E}">
        <p14:creationId xmlns:p14="http://schemas.microsoft.com/office/powerpoint/2010/main" val="35097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000" b="1" i="1" dirty="0">
                <a:solidFill>
                  <a:prstClr val="black"/>
                </a:solidFill>
              </a:rPr>
              <a:t>Section 3 – L’approfondissement des instruments d’intervention sur le marché </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t>§ 2 – L’évolution des instruments de financement </a:t>
            </a:r>
          </a:p>
          <a:p>
            <a:pPr>
              <a:buFontTx/>
              <a:buChar char="-"/>
            </a:pPr>
            <a:r>
              <a:rPr lang="fr-FR" b="1" dirty="0" smtClean="0"/>
              <a:t>Evolution du rôle de la BEI (Banque Européenne Investissement) </a:t>
            </a:r>
          </a:p>
          <a:p>
            <a:pPr algn="just">
              <a:buFontTx/>
              <a:buChar char="-"/>
            </a:pPr>
            <a:r>
              <a:rPr lang="fr-FR" b="1" dirty="0" smtClean="0"/>
              <a:t>Rôle du </a:t>
            </a:r>
            <a:r>
              <a:rPr lang="fr-FR" b="1" u="sng" dirty="0" smtClean="0"/>
              <a:t>fonds européen pour les investissements stratégiques</a:t>
            </a:r>
            <a:r>
              <a:rPr lang="fr-FR" b="1" dirty="0" smtClean="0"/>
              <a:t>: </a:t>
            </a:r>
            <a:r>
              <a:rPr lang="fr-FR" dirty="0"/>
              <a:t>Le fonds constitue une entité distincte et transparente et prend la forme d'un compte géré séparément par la Banque européenne d'investissement (BEI). Il a été créé en juillet 2015 par le règlement sur le Fonds européen pour les investissements stratégiques, la plateforme européenne de conseil en investissement et le portail européen de projets d'investissement</a:t>
            </a:r>
            <a:r>
              <a:rPr lang="fr-FR" dirty="0" smtClean="0"/>
              <a:t>.</a:t>
            </a:r>
          </a:p>
          <a:p>
            <a:pPr algn="just">
              <a:buFontTx/>
              <a:buChar char="-"/>
            </a:pPr>
            <a:r>
              <a:rPr lang="fr-FR" b="1" u="sng" dirty="0" err="1" smtClean="0"/>
              <a:t>Next</a:t>
            </a:r>
            <a:r>
              <a:rPr lang="fr-FR" b="1" u="sng" dirty="0" smtClean="0"/>
              <a:t> </a:t>
            </a:r>
            <a:r>
              <a:rPr lang="fr-FR" b="1" u="sng" dirty="0" err="1" smtClean="0"/>
              <a:t>Generation</a:t>
            </a:r>
            <a:r>
              <a:rPr lang="fr-FR" b="1" u="sng" dirty="0" smtClean="0"/>
              <a:t> EU </a:t>
            </a:r>
            <a:r>
              <a:rPr lang="fr-FR" b="1" dirty="0" smtClean="0"/>
              <a:t>: nouveau budget et composition du plan de relance (</a:t>
            </a:r>
            <a:r>
              <a:rPr lang="fr-FR" b="1" dirty="0" err="1" smtClean="0"/>
              <a:t>regl</a:t>
            </a:r>
            <a:r>
              <a:rPr lang="fr-FR" b="1" dirty="0" smtClean="0"/>
              <a:t> 2021/241) – slide spécifique</a:t>
            </a:r>
            <a:endParaRPr lang="fr-FR" b="1" dirty="0"/>
          </a:p>
        </p:txBody>
      </p:sp>
    </p:spTree>
    <p:extLst>
      <p:ext uri="{BB962C8B-B14F-4D97-AF65-F5344CB8AC3E}">
        <p14:creationId xmlns:p14="http://schemas.microsoft.com/office/powerpoint/2010/main" val="184846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000" b="1" i="1" u="sng" dirty="0">
                <a:solidFill>
                  <a:prstClr val="black"/>
                </a:solidFill>
              </a:rPr>
              <a:t>Section </a:t>
            </a:r>
            <a:r>
              <a:rPr lang="fr-FR" sz="3000" b="1" i="1" u="sng" dirty="0" smtClean="0">
                <a:solidFill>
                  <a:prstClr val="black"/>
                </a:solidFill>
              </a:rPr>
              <a:t>4  </a:t>
            </a:r>
            <a:r>
              <a:rPr lang="fr-FR" sz="3000" b="1" i="1" u="sng" dirty="0">
                <a:solidFill>
                  <a:prstClr val="black"/>
                </a:solidFill>
              </a:rPr>
              <a:t>– </a:t>
            </a:r>
            <a:r>
              <a:rPr lang="fr-FR" sz="3000" b="1" i="1" u="sng" dirty="0" smtClean="0">
                <a:solidFill>
                  <a:prstClr val="black"/>
                </a:solidFill>
              </a:rPr>
              <a:t>L’Union bancaire </a:t>
            </a:r>
            <a:endParaRPr lang="fr-FR" u="sng" dirty="0"/>
          </a:p>
        </p:txBody>
      </p:sp>
      <p:sp>
        <p:nvSpPr>
          <p:cNvPr id="3" name="Espace réservé du contenu 2"/>
          <p:cNvSpPr>
            <a:spLocks noGrp="1"/>
          </p:cNvSpPr>
          <p:nvPr>
            <p:ph idx="1"/>
          </p:nvPr>
        </p:nvSpPr>
        <p:spPr>
          <a:xfrm>
            <a:off x="838200" y="1515291"/>
            <a:ext cx="10515600" cy="4661672"/>
          </a:xfrm>
        </p:spPr>
        <p:txBody>
          <a:bodyPr>
            <a:normAutofit fontScale="77500" lnSpcReduction="20000"/>
          </a:bodyPr>
          <a:lstStyle/>
          <a:p>
            <a:pPr marL="0" indent="0">
              <a:buNone/>
            </a:pPr>
            <a:r>
              <a:rPr lang="fr-FR" b="1" dirty="0"/>
              <a:t>L’Union bancaire renvoie à un ensemble constitué de deux ensembles normatifs, d’une part, l’établissement d’un Mécanisme de Surveillance Unique (MSU, mieux connu par son acronyme anglais, SSM pour </a:t>
            </a:r>
            <a:r>
              <a:rPr lang="fr-FR" b="1" i="1" dirty="0"/>
              <a:t>Single </a:t>
            </a:r>
            <a:r>
              <a:rPr lang="fr-FR" b="1" i="1" dirty="0" err="1"/>
              <a:t>Supervisory</a:t>
            </a:r>
            <a:r>
              <a:rPr lang="fr-FR" b="1" i="1" dirty="0"/>
              <a:t> </a:t>
            </a:r>
            <a:r>
              <a:rPr lang="fr-FR" b="1" i="1" dirty="0" err="1"/>
              <a:t>Mechanism</a:t>
            </a:r>
            <a:r>
              <a:rPr lang="fr-FR" b="1" dirty="0"/>
              <a:t>), d’autre part, un mécanisme de résolution bancaire unique (MRU ou SRM : </a:t>
            </a:r>
            <a:r>
              <a:rPr lang="fr-FR" b="1" i="1" dirty="0"/>
              <a:t>Single </a:t>
            </a:r>
            <a:r>
              <a:rPr lang="fr-FR" b="1" i="1" dirty="0" err="1"/>
              <a:t>Resolution</a:t>
            </a:r>
            <a:r>
              <a:rPr lang="fr-FR" b="1" i="1" dirty="0"/>
              <a:t> </a:t>
            </a:r>
            <a:r>
              <a:rPr lang="fr-FR" b="1" i="1" dirty="0" err="1"/>
              <a:t>Mechanism</a:t>
            </a:r>
            <a:r>
              <a:rPr lang="fr-FR" b="1" dirty="0"/>
              <a:t>). </a:t>
            </a:r>
            <a:endParaRPr lang="fr-FR" b="1" dirty="0" smtClean="0"/>
          </a:p>
          <a:p>
            <a:r>
              <a:rPr lang="fr-FR" dirty="0"/>
              <a:t>Règlement (UE) n° 1024/2013 du Conseil confiant à la BCE des missions spécifiques ayant trait aux politiques en matière de surveillance prudentielle des établissements de crédit, </a:t>
            </a:r>
            <a:r>
              <a:rPr lang="fr-FR" i="1" dirty="0"/>
              <a:t>JOUE</a:t>
            </a:r>
            <a:r>
              <a:rPr lang="fr-FR" dirty="0"/>
              <a:t> L 287/63 du 29.10.2013.</a:t>
            </a:r>
          </a:p>
          <a:p>
            <a:r>
              <a:rPr lang="fr-FR" dirty="0"/>
              <a:t>Règlement (UE) n° 806/2014 établissement des règles et une procédure uniformes pour la résolution des établissements de crédit de certaines entreprises d’investissement dans le cadre d’un mécanisme de résolution unique et d’un Fonds de résolution bancaire unique, et modifiant le règlement (UE) n° 1093/2010, </a:t>
            </a:r>
            <a:r>
              <a:rPr lang="fr-FR" i="1" dirty="0"/>
              <a:t>JOUE</a:t>
            </a:r>
            <a:r>
              <a:rPr lang="fr-FR" dirty="0"/>
              <a:t> L 225/1 du 30.7.2014</a:t>
            </a:r>
          </a:p>
          <a:p>
            <a:pPr marL="0" indent="0" algn="just">
              <a:buNone/>
            </a:pPr>
            <a:r>
              <a:rPr lang="fr-FR" dirty="0" smtClean="0">
                <a:sym typeface="Wingdings" panose="05000000000000000000" pitchFamily="2" charset="2"/>
              </a:rPr>
              <a:t> </a:t>
            </a:r>
            <a:r>
              <a:rPr lang="fr-FR" b="1" dirty="0" smtClean="0"/>
              <a:t>Ces </a:t>
            </a:r>
            <a:r>
              <a:rPr lang="fr-FR" b="1" dirty="0"/>
              <a:t>deux volets reposent sur une logique complémentaire. Le mécanisme de surveillance établit un cadre unique de supervision et d’agrément des établissements de crédits, qui s’appuie sur la BCE </a:t>
            </a:r>
            <a:r>
              <a:rPr lang="fr-FR" dirty="0"/>
              <a:t>; le dispositif de résolution institue des règles uniformes pour la résolution bancaire, à savoir le cadre d’intervention d’une autorité publique sur un établissement bancaire ou financier avant sa défaillance afin de le restructurer ou d’en opérer une liquidation ordonnée.</a:t>
            </a:r>
          </a:p>
        </p:txBody>
      </p:sp>
    </p:spTree>
    <p:extLst>
      <p:ext uri="{BB962C8B-B14F-4D97-AF65-F5344CB8AC3E}">
        <p14:creationId xmlns:p14="http://schemas.microsoft.com/office/powerpoint/2010/main" val="361012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 1 – </a:t>
            </a:r>
            <a:r>
              <a:rPr lang="fr-FR" b="1" dirty="0" smtClean="0"/>
              <a:t>La surveillance prudentielle </a:t>
            </a:r>
          </a:p>
          <a:p>
            <a:pPr marL="0" indent="0" algn="just">
              <a:buNone/>
            </a:pPr>
            <a:r>
              <a:rPr lang="fr-FR" dirty="0" smtClean="0"/>
              <a:t>A – </a:t>
            </a:r>
            <a:r>
              <a:rPr lang="fr-FR" b="1" i="1" dirty="0" smtClean="0"/>
              <a:t>Contenu de la surveillance </a:t>
            </a:r>
          </a:p>
          <a:p>
            <a:pPr marL="0" indent="0" algn="just">
              <a:buNone/>
            </a:pPr>
            <a:r>
              <a:rPr lang="fr-FR" dirty="0" smtClean="0"/>
              <a:t>L’attribution </a:t>
            </a:r>
            <a:r>
              <a:rPr lang="fr-FR" dirty="0"/>
              <a:t>à la BCE de la mission de superviser les banques de la zone euro caractérise une véritable unification du cadre juridique. Pour ce faire, l’article 127§6 a été utilisé comme base juridique du règlement 1024/2013. </a:t>
            </a:r>
            <a:endParaRPr lang="fr-FR" dirty="0" smtClean="0"/>
          </a:p>
          <a:p>
            <a:pPr marL="0" indent="0" algn="just">
              <a:buNone/>
            </a:pPr>
            <a:r>
              <a:rPr lang="fr-FR" dirty="0" smtClean="0"/>
              <a:t>Issu </a:t>
            </a:r>
            <a:r>
              <a:rPr lang="fr-FR" dirty="0"/>
              <a:t>du traité de Lisbonne, il prévoit que</a:t>
            </a:r>
            <a:r>
              <a:rPr lang="fr-FR" b="1" dirty="0"/>
              <a:t> </a:t>
            </a:r>
            <a:r>
              <a:rPr lang="fr-FR" dirty="0"/>
              <a:t> « </a:t>
            </a:r>
            <a:r>
              <a:rPr lang="fr-FR" i="1" dirty="0"/>
              <a:t>Le Conseil, statuant par voie de règlements conformément à une procédure législative spéciale, à l'unanimité, et après consultation du Parlement européen et de la Banque centrale européenne, peut </a:t>
            </a:r>
            <a:r>
              <a:rPr lang="fr-FR" b="1" i="1" dirty="0"/>
              <a:t>confier à la Banque centrale européenne des missions spécifiques ayant trait aux politiques en matière de contrôle prudentiel des établissements de crédit et autres établissements financiers, à l'exception des entreprises d'assurances</a:t>
            </a:r>
            <a:r>
              <a:rPr lang="fr-FR" dirty="0"/>
              <a:t> » </a:t>
            </a:r>
          </a:p>
        </p:txBody>
      </p:sp>
    </p:spTree>
    <p:extLst>
      <p:ext uri="{BB962C8B-B14F-4D97-AF65-F5344CB8AC3E}">
        <p14:creationId xmlns:p14="http://schemas.microsoft.com/office/powerpoint/2010/main" val="209536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spcBef>
                <a:spcPts val="1000"/>
              </a:spcBef>
            </a:pPr>
            <a:r>
              <a:rPr lang="fr-FR" sz="2600" dirty="0">
                <a:solidFill>
                  <a:prstClr val="black"/>
                </a:solidFill>
                <a:latin typeface="Calibri" panose="020F0502020204030204"/>
                <a:ea typeface="+mn-ea"/>
                <a:cs typeface="+mn-cs"/>
              </a:rPr>
              <a:t>§ 1 – </a:t>
            </a:r>
            <a:r>
              <a:rPr lang="fr-FR" sz="2600" b="1" dirty="0">
                <a:solidFill>
                  <a:prstClr val="black"/>
                </a:solidFill>
                <a:latin typeface="Calibri" panose="020F0502020204030204"/>
                <a:ea typeface="+mn-ea"/>
                <a:cs typeface="+mn-cs"/>
              </a:rPr>
              <a:t>La surveillance prudentielle </a:t>
            </a:r>
            <a:br>
              <a:rPr lang="fr-FR" sz="2600" b="1" dirty="0">
                <a:solidFill>
                  <a:prstClr val="black"/>
                </a:solidFill>
                <a:latin typeface="Calibri" panose="020F0502020204030204"/>
                <a:ea typeface="+mn-ea"/>
                <a:cs typeface="+mn-cs"/>
              </a:rPr>
            </a:br>
            <a:r>
              <a:rPr lang="fr-FR" sz="2600" dirty="0">
                <a:solidFill>
                  <a:prstClr val="black"/>
                </a:solidFill>
                <a:latin typeface="Calibri" panose="020F0502020204030204"/>
                <a:ea typeface="+mn-ea"/>
                <a:cs typeface="+mn-cs"/>
              </a:rPr>
              <a:t>A – </a:t>
            </a:r>
            <a:r>
              <a:rPr lang="fr-FR" sz="2600" b="1" i="1" dirty="0">
                <a:solidFill>
                  <a:prstClr val="black"/>
                </a:solidFill>
                <a:latin typeface="Calibri" panose="020F0502020204030204"/>
                <a:ea typeface="+mn-ea"/>
                <a:cs typeface="+mn-cs"/>
              </a:rPr>
              <a:t>Contenu de la surveillance </a:t>
            </a:r>
            <a:br>
              <a:rPr lang="fr-FR" sz="2600" b="1" i="1" dirty="0">
                <a:solidFill>
                  <a:prstClr val="black"/>
                </a:solidFill>
                <a:latin typeface="Calibri" panose="020F0502020204030204"/>
                <a:ea typeface="+mn-ea"/>
                <a:cs typeface="+mn-cs"/>
              </a:rPr>
            </a:b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a:t>L’attribution à la BCE de la supervision prudentielle s’accompagne de la reconnaissance de pouvoirs formulés </a:t>
            </a:r>
            <a:r>
              <a:rPr lang="fr-FR" b="1" dirty="0"/>
              <a:t>en termes très larges, qui rendent compte d’une conception </a:t>
            </a:r>
            <a:r>
              <a:rPr lang="fr-FR" b="1" dirty="0" smtClean="0"/>
              <a:t>élargie de </a:t>
            </a:r>
            <a:r>
              <a:rPr lang="fr-FR" b="1" dirty="0"/>
              <a:t>la mission prudentielle</a:t>
            </a:r>
            <a:r>
              <a:rPr lang="fr-FR" dirty="0"/>
              <a:t>. </a:t>
            </a:r>
            <a:endParaRPr lang="fr-FR" dirty="0" smtClean="0"/>
          </a:p>
          <a:p>
            <a:pPr marL="0" indent="0">
              <a:buNone/>
            </a:pPr>
            <a:r>
              <a:rPr lang="fr-FR" dirty="0" smtClean="0"/>
              <a:t>Ainsi</a:t>
            </a:r>
            <a:r>
              <a:rPr lang="fr-FR" dirty="0"/>
              <a:t>, l’article 4 du règlement 1024/2013 identifie, aux fins de la surveillance prudentielle, </a:t>
            </a:r>
            <a:r>
              <a:rPr lang="fr-FR" dirty="0" smtClean="0"/>
              <a:t>un </a:t>
            </a:r>
            <a:r>
              <a:rPr lang="fr-FR" b="1" dirty="0" smtClean="0"/>
              <a:t>certain nombre de missions qui incombent à la BCE</a:t>
            </a:r>
            <a:r>
              <a:rPr lang="fr-FR" dirty="0" smtClean="0"/>
              <a:t>, </a:t>
            </a:r>
            <a:r>
              <a:rPr lang="fr-FR" dirty="0"/>
              <a:t>tels </a:t>
            </a:r>
            <a:r>
              <a:rPr lang="fr-FR" b="1" dirty="0"/>
              <a:t>que l’autorisation et le retrait des licences bancaires</a:t>
            </a:r>
            <a:r>
              <a:rPr lang="fr-FR" dirty="0"/>
              <a:t>, </a:t>
            </a:r>
            <a:r>
              <a:rPr lang="fr-FR" b="1" dirty="0"/>
              <a:t>le contrôle de </a:t>
            </a:r>
            <a:r>
              <a:rPr lang="fr-FR" b="1" dirty="0" smtClean="0"/>
              <a:t>l'application </a:t>
            </a:r>
            <a:r>
              <a:rPr lang="fr-FR" b="1" dirty="0"/>
              <a:t>des exigences prudentielles réglementaires en vigueur </a:t>
            </a:r>
            <a:r>
              <a:rPr lang="fr-FR" dirty="0"/>
              <a:t>et systèmes internes d'évaluation des risques (incluant la conduite des tests de résistance), </a:t>
            </a:r>
            <a:r>
              <a:rPr lang="fr-FR" b="1" dirty="0"/>
              <a:t>la possibilité d'imposer des fonds propres complémentaires, </a:t>
            </a:r>
            <a:r>
              <a:rPr lang="fr-FR" dirty="0"/>
              <a:t>la possibilité d'imposer des règles de gouvernance adaptées. </a:t>
            </a:r>
            <a:endParaRPr lang="fr-FR" dirty="0" smtClean="0"/>
          </a:p>
          <a:p>
            <a:pPr marL="0" indent="0">
              <a:buNone/>
            </a:pPr>
            <a:r>
              <a:rPr lang="fr-FR" dirty="0" smtClean="0"/>
              <a:t>La </a:t>
            </a:r>
            <a:r>
              <a:rPr lang="fr-FR" dirty="0"/>
              <a:t>mise en œuvre de ces missions est appuyée par un ensemble de pouvoirs de surveillance et d’enquête, qui reposent sur </a:t>
            </a:r>
            <a:r>
              <a:rPr lang="fr-FR" b="1" dirty="0"/>
              <a:t>des pouvoirs d’enquête </a:t>
            </a:r>
            <a:r>
              <a:rPr lang="fr-FR" b="1" i="1" dirty="0"/>
              <a:t>stricto sensu</a:t>
            </a:r>
            <a:r>
              <a:rPr lang="fr-FR" b="1" dirty="0"/>
              <a:t> </a:t>
            </a:r>
            <a:r>
              <a:rPr lang="fr-FR" dirty="0"/>
              <a:t>(art. 10, 11 et 12 du règlement n° 1024/2013) et des pouvoirs de surveillance spécifique (art. 14 à 18) Les pouvoirs d’enquête de la BCE se rattachent à la demande d’information (art. 10), à la possibilité d’engager des enquêtes générales (art. 11) et au pouvoir d’inspection sur place (art. 12). </a:t>
            </a:r>
            <a:r>
              <a:rPr lang="fr-FR" b="1" dirty="0"/>
              <a:t>L’inspection sur place peut requérir l’autorisation préalable d’une autorité judiciaire en application du droit national </a:t>
            </a:r>
            <a:r>
              <a:rPr lang="fr-FR" dirty="0"/>
              <a:t>(art. 13). </a:t>
            </a:r>
          </a:p>
          <a:p>
            <a:pPr marL="0" indent="0">
              <a:buNone/>
            </a:pPr>
            <a:endParaRPr lang="fr-FR" dirty="0"/>
          </a:p>
        </p:txBody>
      </p:sp>
    </p:spTree>
    <p:extLst>
      <p:ext uri="{BB962C8B-B14F-4D97-AF65-F5344CB8AC3E}">
        <p14:creationId xmlns:p14="http://schemas.microsoft.com/office/powerpoint/2010/main" val="100355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300" dirty="0">
                <a:solidFill>
                  <a:prstClr val="black"/>
                </a:solidFill>
                <a:latin typeface="Calibri" panose="020F0502020204030204"/>
              </a:rPr>
              <a:t>§ 1 – </a:t>
            </a:r>
            <a:r>
              <a:rPr lang="fr-FR" sz="2300" b="1" dirty="0">
                <a:solidFill>
                  <a:prstClr val="black"/>
                </a:solidFill>
                <a:latin typeface="Calibri" panose="020F0502020204030204"/>
              </a:rPr>
              <a:t>La surveillance prudentielle </a:t>
            </a:r>
            <a:r>
              <a:rPr lang="fr-FR" sz="2300" b="1" dirty="0" smtClean="0">
                <a:solidFill>
                  <a:prstClr val="black"/>
                </a:solidFill>
                <a:latin typeface="Calibri" panose="020F0502020204030204"/>
              </a:rPr>
              <a:t/>
            </a:r>
            <a:br>
              <a:rPr lang="fr-FR" sz="2300" b="1" dirty="0" smtClean="0">
                <a:solidFill>
                  <a:prstClr val="black"/>
                </a:solidFill>
                <a:latin typeface="Calibri" panose="020F0502020204030204"/>
              </a:rPr>
            </a:br>
            <a:r>
              <a:rPr lang="fr-FR" sz="2300" b="1" dirty="0" smtClean="0">
                <a:solidFill>
                  <a:prstClr val="black"/>
                </a:solidFill>
                <a:latin typeface="Calibri" panose="020F0502020204030204"/>
              </a:rPr>
              <a:t>B</a:t>
            </a:r>
            <a:r>
              <a:rPr lang="fr-FR" sz="2300" dirty="0" smtClean="0">
                <a:solidFill>
                  <a:prstClr val="black"/>
                </a:solidFill>
                <a:latin typeface="Calibri" panose="020F0502020204030204"/>
              </a:rPr>
              <a:t> </a:t>
            </a:r>
            <a:r>
              <a:rPr lang="fr-FR" sz="2300" dirty="0">
                <a:solidFill>
                  <a:prstClr val="black"/>
                </a:solidFill>
                <a:latin typeface="Calibri" panose="020F0502020204030204"/>
              </a:rPr>
              <a:t>– </a:t>
            </a:r>
            <a:r>
              <a:rPr lang="fr-FR" sz="2300" b="1" i="1" dirty="0" smtClean="0">
                <a:solidFill>
                  <a:prstClr val="black"/>
                </a:solidFill>
                <a:latin typeface="Calibri" panose="020F0502020204030204"/>
              </a:rPr>
              <a:t>Contentieux de la surveillance </a:t>
            </a:r>
            <a:endParaRPr lang="fr-FR" dirty="0"/>
          </a:p>
        </p:txBody>
      </p:sp>
      <p:sp>
        <p:nvSpPr>
          <p:cNvPr id="6" name="AutoShape 2" descr="Agréments"/>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lgn="just">
              <a:buNone/>
            </a:pPr>
            <a:endParaRPr lang="fr-FR" dirty="0" smtClean="0"/>
          </a:p>
          <a:p>
            <a:pPr algn="just">
              <a:buFont typeface="Wingdings" panose="05000000000000000000" pitchFamily="2" charset="2"/>
              <a:buChar char="§"/>
            </a:pPr>
            <a:r>
              <a:rPr lang="fr-FR" dirty="0" err="1" smtClean="0"/>
              <a:t>Trib</a:t>
            </a:r>
            <a:r>
              <a:rPr lang="fr-FR" dirty="0"/>
              <a:t>. 16 mai 2017, </a:t>
            </a:r>
            <a:r>
              <a:rPr lang="fr-FR" b="1" dirty="0"/>
              <a:t>Landeskreditbank </a:t>
            </a:r>
            <a:r>
              <a:rPr lang="fr-FR" b="1" dirty="0" err="1"/>
              <a:t>Baden-Württemberg</a:t>
            </a:r>
            <a:r>
              <a:rPr lang="fr-FR" b="1" dirty="0"/>
              <a:t> – </a:t>
            </a:r>
            <a:r>
              <a:rPr lang="fr-FR" b="1" dirty="0" err="1"/>
              <a:t>Förderbank</a:t>
            </a:r>
            <a:r>
              <a:rPr lang="fr-FR" b="1" dirty="0"/>
              <a:t>, </a:t>
            </a:r>
            <a:r>
              <a:rPr lang="fr-FR" b="1" dirty="0" err="1"/>
              <a:t>aff.</a:t>
            </a:r>
            <a:r>
              <a:rPr lang="fr-FR" b="1" dirty="0"/>
              <a:t> T </a:t>
            </a:r>
            <a:r>
              <a:rPr lang="fr-FR" b="1" dirty="0" smtClean="0"/>
              <a:t>112/15 / puis CJUE, 8 mai 2019, </a:t>
            </a:r>
            <a:r>
              <a:rPr lang="fr-FR" b="1" dirty="0" err="1" smtClean="0"/>
              <a:t>L</a:t>
            </a:r>
            <a:r>
              <a:rPr lang="fr-FR" b="1" u="sng" dirty="0" err="1" smtClean="0"/>
              <a:t>AndeskreditBan</a:t>
            </a:r>
            <a:r>
              <a:rPr lang="fr-FR" b="1" dirty="0" err="1" smtClean="0"/>
              <a:t>k</a:t>
            </a:r>
            <a:r>
              <a:rPr lang="fr-FR" b="1" dirty="0" smtClean="0"/>
              <a:t> =&gt; </a:t>
            </a:r>
            <a:r>
              <a:rPr lang="fr-FR" b="1" i="1" dirty="0" smtClean="0"/>
              <a:t>qualification d’établissement moins important, ses critères, l’appréciation des critères</a:t>
            </a:r>
          </a:p>
          <a:p>
            <a:pPr algn="just">
              <a:buFont typeface="Wingdings" panose="05000000000000000000" pitchFamily="2" charset="2"/>
              <a:buChar char="§"/>
            </a:pPr>
            <a:endParaRPr lang="fr-FR" i="1" dirty="0" smtClean="0"/>
          </a:p>
          <a:p>
            <a:pPr algn="just">
              <a:buFont typeface="Wingdings" panose="05000000000000000000" pitchFamily="2" charset="2"/>
              <a:buChar char="§"/>
            </a:pPr>
            <a:r>
              <a:rPr lang="it-IT" dirty="0"/>
              <a:t>CJUE, 19 dec. 2018, </a:t>
            </a:r>
            <a:r>
              <a:rPr lang="it-IT" b="1" dirty="0"/>
              <a:t>Silvio Berlusconi</a:t>
            </a:r>
            <a:r>
              <a:rPr lang="it-IT" dirty="0"/>
              <a:t>, aff. </a:t>
            </a:r>
            <a:r>
              <a:rPr lang="it-IT" dirty="0" smtClean="0"/>
              <a:t>C-219/17 =&gt; qualification des actes préparatoires dans la surveillance prudentielle, compétence unique du juge de l’Union du fait de l’unicité de la procédure</a:t>
            </a:r>
            <a:endParaRPr lang="fr-FR" dirty="0"/>
          </a:p>
          <a:p>
            <a:pPr algn="just">
              <a:buFont typeface="Wingdings" panose="05000000000000000000" pitchFamily="2" charset="2"/>
              <a:buChar char="§"/>
            </a:pPr>
            <a:endParaRPr lang="fr-FR" b="1" dirty="0"/>
          </a:p>
          <a:p>
            <a:pPr algn="just">
              <a:buFont typeface="Wingdings" panose="05000000000000000000" pitchFamily="2" charset="2"/>
              <a:buChar char="§"/>
            </a:pPr>
            <a:r>
              <a:rPr lang="fr-FR" dirty="0"/>
              <a:t>CJUE, 2 oct. 2019, </a:t>
            </a:r>
            <a:r>
              <a:rPr lang="fr-FR" b="1" dirty="0"/>
              <a:t>Crédit mutuel </a:t>
            </a:r>
            <a:r>
              <a:rPr lang="fr-FR" b="1" dirty="0" err="1"/>
              <a:t>Arkéa</a:t>
            </a:r>
            <a:r>
              <a:rPr lang="fr-FR" dirty="0"/>
              <a:t>, </a:t>
            </a:r>
            <a:r>
              <a:rPr lang="fr-FR" dirty="0" err="1"/>
              <a:t>aff.</a:t>
            </a:r>
            <a:r>
              <a:rPr lang="fr-FR" dirty="0"/>
              <a:t> C-152/18 P et C 153/18 </a:t>
            </a:r>
            <a:r>
              <a:rPr lang="fr-FR" dirty="0" smtClean="0"/>
              <a:t>P</a:t>
            </a:r>
            <a:endParaRPr lang="fr-FR" b="1" dirty="0"/>
          </a:p>
          <a:p>
            <a:pPr marL="0" indent="0" algn="just">
              <a:buNone/>
            </a:pPr>
            <a:endParaRPr lang="fr-FR" dirty="0"/>
          </a:p>
        </p:txBody>
      </p:sp>
    </p:spTree>
    <p:extLst>
      <p:ext uri="{BB962C8B-B14F-4D97-AF65-F5344CB8AC3E}">
        <p14:creationId xmlns:p14="http://schemas.microsoft.com/office/powerpoint/2010/main" val="217695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§2 – La procédure de résolution unique </a:t>
            </a:r>
            <a:endParaRPr lang="fr-FR" sz="2000" b="1" dirty="0"/>
          </a:p>
        </p:txBody>
      </p:sp>
      <p:sp>
        <p:nvSpPr>
          <p:cNvPr id="3" name="Espace réservé du contenu 2"/>
          <p:cNvSpPr>
            <a:spLocks noGrp="1"/>
          </p:cNvSpPr>
          <p:nvPr>
            <p:ph idx="1"/>
          </p:nvPr>
        </p:nvSpPr>
        <p:spPr>
          <a:xfrm>
            <a:off x="838200" y="1567543"/>
            <a:ext cx="10515600" cy="4609420"/>
          </a:xfrm>
        </p:spPr>
        <p:txBody>
          <a:bodyPr/>
          <a:lstStyle/>
          <a:p>
            <a:pPr marL="0" indent="0">
              <a:buNone/>
            </a:pPr>
            <a:r>
              <a:rPr lang="fr-FR" dirty="0" smtClean="0"/>
              <a:t>A – </a:t>
            </a:r>
            <a:r>
              <a:rPr lang="fr-FR" b="1" i="1" dirty="0" smtClean="0"/>
              <a:t>Fondement de la résolution bancaire </a:t>
            </a:r>
          </a:p>
          <a:p>
            <a:pPr>
              <a:buFontTx/>
              <a:buChar char="-"/>
            </a:pPr>
            <a:r>
              <a:rPr lang="fr-FR" dirty="0" smtClean="0"/>
              <a:t>Règlement 806/2014 sur la résolution bancaire </a:t>
            </a:r>
          </a:p>
          <a:p>
            <a:pPr>
              <a:buFontTx/>
              <a:buChar char="-"/>
            </a:pPr>
            <a:r>
              <a:rPr lang="fr-FR" dirty="0" smtClean="0"/>
              <a:t>Fondement juridique: </a:t>
            </a:r>
            <a:r>
              <a:rPr lang="fr-FR" b="1" dirty="0" smtClean="0"/>
              <a:t>art. 114 TFUE </a:t>
            </a:r>
          </a:p>
          <a:p>
            <a:pPr marL="0" indent="0">
              <a:buNone/>
            </a:pPr>
            <a:r>
              <a:rPr lang="fr-FR" dirty="0" smtClean="0"/>
              <a:t>B – </a:t>
            </a:r>
            <a:r>
              <a:rPr lang="fr-FR" b="1" i="1" dirty="0" smtClean="0"/>
              <a:t>Procédure de la résolution </a:t>
            </a:r>
          </a:p>
          <a:p>
            <a:pPr>
              <a:buFontTx/>
              <a:buChar char="-"/>
            </a:pPr>
            <a:r>
              <a:rPr lang="fr-FR" dirty="0" smtClean="0"/>
              <a:t>Procédure complexe de la résolution bancaire (info graphie)</a:t>
            </a:r>
          </a:p>
          <a:p>
            <a:pPr marL="0" indent="0">
              <a:buNone/>
            </a:pPr>
            <a:endParaRPr lang="fr-FR" dirty="0" smtClean="0"/>
          </a:p>
          <a:p>
            <a:pPr marL="0" indent="0">
              <a:buNone/>
            </a:pPr>
            <a:r>
              <a:rPr lang="fr-FR" dirty="0" smtClean="0"/>
              <a:t>C – </a:t>
            </a:r>
            <a:r>
              <a:rPr lang="fr-FR" b="1" i="1" dirty="0" smtClean="0"/>
              <a:t>Contentieux de la résolution bancaire </a:t>
            </a:r>
          </a:p>
          <a:p>
            <a:pPr marL="0" indent="0">
              <a:buNone/>
            </a:pPr>
            <a:r>
              <a:rPr lang="fr-FR" dirty="0" smtClean="0"/>
              <a:t>Contentieux de la résolution bancaire: </a:t>
            </a:r>
            <a:r>
              <a:rPr lang="fr-FR" dirty="0" err="1" smtClean="0"/>
              <a:t>Trib</a:t>
            </a:r>
            <a:r>
              <a:rPr lang="fr-FR" dirty="0" smtClean="0"/>
              <a:t> UE, 20 janvier 2021, </a:t>
            </a:r>
            <a:r>
              <a:rPr lang="fr-FR" b="1" dirty="0"/>
              <a:t>ABLV Bank AS,</a:t>
            </a:r>
            <a:r>
              <a:rPr lang="fr-FR" dirty="0"/>
              <a:t> </a:t>
            </a:r>
            <a:r>
              <a:rPr lang="fr-FR" dirty="0" smtClean="0"/>
              <a:t>T 758/18</a:t>
            </a:r>
          </a:p>
          <a:p>
            <a:pPr>
              <a:buFontTx/>
              <a:buChar char="-"/>
            </a:pPr>
            <a:endParaRPr lang="fr-FR" dirty="0"/>
          </a:p>
        </p:txBody>
      </p:sp>
    </p:spTree>
    <p:extLst>
      <p:ext uri="{BB962C8B-B14F-4D97-AF65-F5344CB8AC3E}">
        <p14:creationId xmlns:p14="http://schemas.microsoft.com/office/powerpoint/2010/main" val="2696409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§2 La procédure de résolution unique </a:t>
            </a:r>
            <a:endParaRPr lang="fr-FR" sz="20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6010" y="1825625"/>
            <a:ext cx="6499980" cy="4351338"/>
          </a:xfrm>
        </p:spPr>
      </p:pic>
    </p:spTree>
    <p:extLst>
      <p:ext uri="{BB962C8B-B14F-4D97-AF65-F5344CB8AC3E}">
        <p14:creationId xmlns:p14="http://schemas.microsoft.com/office/powerpoint/2010/main" val="13238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t>Présentation générale du cours </a:t>
            </a:r>
            <a:endParaRPr lang="fr-FR" b="1" i="1" dirty="0"/>
          </a:p>
        </p:txBody>
      </p:sp>
      <p:sp>
        <p:nvSpPr>
          <p:cNvPr id="3" name="Espace réservé du contenu 2"/>
          <p:cNvSpPr>
            <a:spLocks noGrp="1"/>
          </p:cNvSpPr>
          <p:nvPr>
            <p:ph idx="1"/>
          </p:nvPr>
        </p:nvSpPr>
        <p:spPr/>
        <p:txBody>
          <a:bodyPr>
            <a:normAutofit fontScale="77500" lnSpcReduction="20000"/>
          </a:bodyPr>
          <a:lstStyle/>
          <a:p>
            <a:pPr algn="just"/>
            <a:r>
              <a:rPr lang="fr-FR" dirty="0" smtClean="0"/>
              <a:t>« Droit de l’Union économique et monétaire »: une branche spécifique du droit de l’Union, conciliant étude de la politique monétaire, économique, stabilité des marchés. </a:t>
            </a:r>
          </a:p>
          <a:p>
            <a:pPr algn="just"/>
            <a:r>
              <a:rPr lang="fr-FR" b="1" i="1" dirty="0" smtClean="0"/>
              <a:t>De grandes transformations depuis 10 ans</a:t>
            </a:r>
            <a:r>
              <a:rPr lang="fr-FR" dirty="0" smtClean="0"/>
              <a:t>: crise des </a:t>
            </a:r>
            <a:r>
              <a:rPr lang="fr-FR" i="1" dirty="0" err="1" smtClean="0"/>
              <a:t>subprime</a:t>
            </a:r>
            <a:r>
              <a:rPr lang="fr-FR" dirty="0" smtClean="0"/>
              <a:t>, crise financière, crise des dettes, Covid-19 </a:t>
            </a:r>
          </a:p>
          <a:p>
            <a:pPr algn="just"/>
            <a:r>
              <a:rPr lang="fr-FR" dirty="0" smtClean="0"/>
              <a:t>Clarification </a:t>
            </a:r>
            <a:r>
              <a:rPr lang="fr-FR" b="1" dirty="0" smtClean="0"/>
              <a:t>conceptuelle de la notion de gouvernance </a:t>
            </a:r>
          </a:p>
          <a:p>
            <a:pPr algn="just"/>
            <a:r>
              <a:rPr lang="fr-FR" b="1" i="1" dirty="0" smtClean="0"/>
              <a:t>Cadrage du séminaire</a:t>
            </a:r>
            <a:r>
              <a:rPr lang="fr-FR" dirty="0" smtClean="0"/>
              <a:t>: étude des « transformations de la gouvernance économique de l’Union </a:t>
            </a:r>
            <a:r>
              <a:rPr lang="fr-FR" dirty="0"/>
              <a:t>», </a:t>
            </a:r>
            <a:endParaRPr lang="fr-FR" dirty="0" smtClean="0"/>
          </a:p>
          <a:p>
            <a:pPr marL="0" indent="0" algn="just">
              <a:buNone/>
            </a:pPr>
            <a:r>
              <a:rPr lang="fr-FR" dirty="0" smtClean="0"/>
              <a:t>-  </a:t>
            </a:r>
            <a:r>
              <a:rPr lang="fr-FR" b="1" i="1" dirty="0" smtClean="0"/>
              <a:t>Section </a:t>
            </a:r>
            <a:r>
              <a:rPr lang="fr-FR" b="1" i="1" dirty="0"/>
              <a:t>1 - Les bases juridiques de la gouvernance économique </a:t>
            </a:r>
          </a:p>
          <a:p>
            <a:pPr marL="0" indent="0" algn="just">
              <a:buNone/>
            </a:pPr>
            <a:r>
              <a:rPr lang="fr-FR" b="1" i="1" dirty="0" smtClean="0"/>
              <a:t> - Section </a:t>
            </a:r>
            <a:r>
              <a:rPr lang="fr-FR" b="1" i="1" dirty="0"/>
              <a:t>2 - Le rénovation du cadre institutionnel </a:t>
            </a:r>
            <a:r>
              <a:rPr lang="fr-FR" b="1" i="1" dirty="0" smtClean="0"/>
              <a:t>(</a:t>
            </a:r>
            <a:r>
              <a:rPr lang="fr-FR" b="1" i="1" dirty="0" err="1" smtClean="0"/>
              <a:t>eurogroupe</a:t>
            </a:r>
            <a:r>
              <a:rPr lang="fr-FR" b="1" i="1" dirty="0" smtClean="0"/>
              <a:t>, nouvelles agences)</a:t>
            </a:r>
          </a:p>
          <a:p>
            <a:pPr marL="0" indent="0" algn="just">
              <a:buNone/>
            </a:pPr>
            <a:r>
              <a:rPr lang="fr-FR" b="1" i="1" dirty="0" smtClean="0"/>
              <a:t>-  Section </a:t>
            </a:r>
            <a:r>
              <a:rPr lang="fr-FR" b="1" i="1" dirty="0"/>
              <a:t>3 - L'approfondissement des instruments d'intervention sur le marché </a:t>
            </a:r>
          </a:p>
          <a:p>
            <a:pPr marL="0" indent="0" algn="just">
              <a:buNone/>
            </a:pPr>
            <a:r>
              <a:rPr lang="fr-FR" b="1" i="1" dirty="0" smtClean="0"/>
              <a:t>-  -  Section </a:t>
            </a:r>
            <a:r>
              <a:rPr lang="fr-FR" b="1" i="1" dirty="0"/>
              <a:t>4</a:t>
            </a:r>
            <a:r>
              <a:rPr lang="fr-FR" b="1" i="1" dirty="0" smtClean="0"/>
              <a:t>- </a:t>
            </a:r>
            <a:r>
              <a:rPr lang="fr-FR" b="1" i="1" dirty="0"/>
              <a:t>Le développement de l'Union bancaire </a:t>
            </a:r>
          </a:p>
          <a:p>
            <a:pPr algn="just">
              <a:buFontTx/>
              <a:buChar char="-"/>
            </a:pPr>
            <a:r>
              <a:rPr lang="fr-FR" b="1" i="1" dirty="0" smtClean="0"/>
              <a:t>Section – 5 – Enjeux et évolution de la politique monétaire (S. </a:t>
            </a:r>
            <a:r>
              <a:rPr lang="fr-FR" b="1" i="1" dirty="0" err="1" smtClean="0"/>
              <a:t>Adalid</a:t>
            </a:r>
            <a:r>
              <a:rPr lang="fr-FR" b="1" i="1" dirty="0" smtClean="0"/>
              <a:t>)</a:t>
            </a:r>
          </a:p>
          <a:p>
            <a:pPr algn="just">
              <a:buFontTx/>
              <a:buChar char="-"/>
            </a:pPr>
            <a:r>
              <a:rPr lang="fr-FR" b="1" i="1" dirty="0" err="1" smtClean="0"/>
              <a:t>Concl</a:t>
            </a:r>
            <a:r>
              <a:rPr lang="fr-FR" b="1" i="1" dirty="0" smtClean="0"/>
              <a:t> – Les perspectives de réformes de l’UEM et les conséquences de la crise sanitaire</a:t>
            </a:r>
            <a:endParaRPr lang="fr-FR" b="1" i="1" dirty="0"/>
          </a:p>
        </p:txBody>
      </p:sp>
    </p:spTree>
    <p:extLst>
      <p:ext uri="{BB962C8B-B14F-4D97-AF65-F5344CB8AC3E}">
        <p14:creationId xmlns:p14="http://schemas.microsoft.com/office/powerpoint/2010/main" val="97820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smtClean="0"/>
              <a:t>§2 La procédure de résolution unique</a:t>
            </a:r>
            <a:endParaRPr lang="fr-FR" sz="22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960" y="1124013"/>
            <a:ext cx="9353005" cy="4935992"/>
          </a:xfrm>
        </p:spPr>
      </p:pic>
    </p:spTree>
    <p:extLst>
      <p:ext uri="{BB962C8B-B14F-4D97-AF65-F5344CB8AC3E}">
        <p14:creationId xmlns:p14="http://schemas.microsoft.com/office/powerpoint/2010/main" val="342519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r>
              <a:rPr lang="fr-FR" sz="2200" dirty="0" smtClean="0"/>
              <a:t>2 La procédure de résolution unique</a:t>
            </a:r>
            <a:endParaRPr lang="fr-FR" sz="22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675" y="1809722"/>
            <a:ext cx="6154650" cy="4351338"/>
          </a:xfrm>
        </p:spPr>
      </p:pic>
    </p:spTree>
    <p:extLst>
      <p:ext uri="{BB962C8B-B14F-4D97-AF65-F5344CB8AC3E}">
        <p14:creationId xmlns:p14="http://schemas.microsoft.com/office/powerpoint/2010/main" val="153690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b="1" dirty="0" smtClean="0"/>
              <a:t>Section 5 – L’Union des capitaux </a:t>
            </a:r>
            <a:endParaRPr lang="fr-FR" sz="2500" b="1" dirty="0"/>
          </a:p>
        </p:txBody>
      </p:sp>
      <p:sp>
        <p:nvSpPr>
          <p:cNvPr id="3" name="Espace réservé du contenu 2"/>
          <p:cNvSpPr>
            <a:spLocks noGrp="1"/>
          </p:cNvSpPr>
          <p:nvPr>
            <p:ph idx="1"/>
          </p:nvPr>
        </p:nvSpPr>
        <p:spPr/>
        <p:txBody>
          <a:bodyPr/>
          <a:lstStyle/>
          <a:p>
            <a:pPr algn="just">
              <a:buFont typeface="Wingdings" panose="05000000000000000000" pitchFamily="2" charset="2"/>
              <a:buChar char="§"/>
            </a:pPr>
            <a:r>
              <a:rPr lang="fr-FR" dirty="0" smtClean="0"/>
              <a:t>Le régime de la libre circulation des capitaux </a:t>
            </a:r>
            <a:r>
              <a:rPr lang="fr-FR" dirty="0" err="1" smtClean="0"/>
              <a:t>ds</a:t>
            </a:r>
            <a:r>
              <a:rPr lang="fr-FR" dirty="0" smtClean="0"/>
              <a:t> l’UE (rappels généraux et développements jurisprudentiels récents)</a:t>
            </a:r>
          </a:p>
          <a:p>
            <a:pPr algn="just">
              <a:buFont typeface="Wingdings" panose="05000000000000000000" pitchFamily="2" charset="2"/>
              <a:buChar char="§"/>
            </a:pPr>
            <a:r>
              <a:rPr lang="fr-FR" dirty="0" smtClean="0"/>
              <a:t>Le projet d’Union des capitaux (2015)</a:t>
            </a:r>
          </a:p>
          <a:p>
            <a:pPr lvl="1" algn="just">
              <a:buFont typeface="Wingdings" panose="05000000000000000000" pitchFamily="2" charset="2"/>
              <a:buChar char="ü"/>
            </a:pPr>
            <a:r>
              <a:rPr lang="fr-FR" dirty="0"/>
              <a:t>	</a:t>
            </a:r>
            <a:r>
              <a:rPr lang="fr-FR" dirty="0" smtClean="0"/>
              <a:t>Les objectifs </a:t>
            </a:r>
          </a:p>
          <a:p>
            <a:pPr lvl="1" algn="just">
              <a:buFont typeface="Wingdings" panose="05000000000000000000" pitchFamily="2" charset="2"/>
              <a:buChar char="ü"/>
            </a:pPr>
            <a:r>
              <a:rPr lang="fr-FR" dirty="0"/>
              <a:t>	</a:t>
            </a:r>
            <a:r>
              <a:rPr lang="fr-FR" dirty="0" smtClean="0"/>
              <a:t>Les réalisations </a:t>
            </a:r>
          </a:p>
          <a:p>
            <a:pPr algn="just">
              <a:buFont typeface="Wingdings" panose="05000000000000000000" pitchFamily="2" charset="2"/>
              <a:buChar char="§"/>
            </a:pPr>
            <a:r>
              <a:rPr lang="fr-FR" dirty="0" smtClean="0"/>
              <a:t>L’approfondissement de l’Union des capitaux (2020)</a:t>
            </a:r>
          </a:p>
          <a:p>
            <a:pPr marL="0" indent="0" algn="just">
              <a:buNone/>
            </a:pPr>
            <a:endParaRPr lang="fr-FR" dirty="0"/>
          </a:p>
          <a:p>
            <a:pPr algn="just">
              <a:buFont typeface="Wingdings" panose="05000000000000000000" pitchFamily="2" charset="2"/>
              <a:buChar char="§"/>
            </a:pPr>
            <a:r>
              <a:rPr lang="fr-FR" dirty="0" smtClean="0"/>
              <a:t>Règlement </a:t>
            </a:r>
            <a:r>
              <a:rPr lang="fr-FR" dirty="0"/>
              <a:t>(UE) 2019/1238 du Parlement européen et du Conseil du 20 juin 2019 relatif à un produit paneuropéen d’épargne-retraite </a:t>
            </a:r>
          </a:p>
        </p:txBody>
      </p:sp>
    </p:spTree>
    <p:extLst>
      <p:ext uri="{BB962C8B-B14F-4D97-AF65-F5344CB8AC3E}">
        <p14:creationId xmlns:p14="http://schemas.microsoft.com/office/powerpoint/2010/main" val="4202768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500" b="1" dirty="0">
                <a:solidFill>
                  <a:prstClr val="black"/>
                </a:solidFill>
              </a:rPr>
              <a:t>Section 5 – </a:t>
            </a:r>
            <a:r>
              <a:rPr lang="fr-FR" sz="2500" b="1" dirty="0" smtClean="0">
                <a:solidFill>
                  <a:prstClr val="black"/>
                </a:solidFill>
              </a:rPr>
              <a:t>Les perspectives d’approfondissement de l’UEM</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b="1" dirty="0"/>
              <a:t>§ 1 </a:t>
            </a:r>
            <a:r>
              <a:rPr lang="fr-FR" b="1" dirty="0" smtClean="0"/>
              <a:t>La succession des projets </a:t>
            </a:r>
            <a:endParaRPr lang="fr-FR" dirty="0"/>
          </a:p>
          <a:p>
            <a:r>
              <a:rPr lang="fr-FR" dirty="0"/>
              <a:t>Depuis 2012, de nombreux projets et discours sur le renforcement de la gouvernance économique de l’Union se sont succédés. On peut ainsi citer et prendre connaissance : </a:t>
            </a:r>
          </a:p>
          <a:p>
            <a:pPr lvl="0"/>
            <a:r>
              <a:rPr lang="fr-FR" i="1" dirty="0"/>
              <a:t>Le rapport dit des « 4 présidents » de juin 2012</a:t>
            </a:r>
            <a:r>
              <a:rPr lang="fr-FR" dirty="0"/>
              <a:t>, qui évoquait déjà comme perspectives : un cadre financier intégré, un cadre budgétaire intégré, un cadre de politique économique intégré, renforcement de la légitimité démocratique et obligation de rendre compte. V. </a:t>
            </a:r>
            <a:r>
              <a:rPr lang="fr-FR" u="sng" dirty="0">
                <a:hlinkClick r:id="rId2"/>
              </a:rPr>
              <a:t>https://www.consilium.europa.eu/media/33786/st_120_2012_init_fr.pdf</a:t>
            </a:r>
            <a:r>
              <a:rPr lang="fr-FR" dirty="0"/>
              <a:t> </a:t>
            </a:r>
          </a:p>
          <a:p>
            <a:pPr lvl="0"/>
            <a:r>
              <a:rPr lang="fr-FR" i="1" dirty="0"/>
              <a:t>Le rapport dit des « 5 présidents</a:t>
            </a:r>
            <a:r>
              <a:rPr lang="fr-FR" dirty="0"/>
              <a:t> » de juin 2015 : </a:t>
            </a:r>
            <a:r>
              <a:rPr lang="fr-FR" u="sng" dirty="0">
                <a:hlinkClick r:id="rId3"/>
              </a:rPr>
              <a:t>https://ec.europa.eu/commission/publications/five-presidents-report-completing-europes-economic-and-monetary-union_fr</a:t>
            </a:r>
            <a:endParaRPr lang="fr-FR" dirty="0"/>
          </a:p>
          <a:p>
            <a:pPr algn="just"/>
            <a:r>
              <a:rPr lang="fr-FR" dirty="0"/>
              <a:t>Ce rapport envisage la réalisation d'une « véritable Union économique », qui résulterait de trois phases successives, coïncidant avec des renforcements de l'intégration en matière économique, bancaire, budgétaire et sociale. Selon ce rapport, la phase 1 correspondrait à un approfondissement des dispositifs existants avec le parachèvement de l'Union, l'Union des marchés de capitaux, l'institution d'un comité budgétaire européen consultatif et une révision du semestre européen. La phase 2 renverrait à la mise en place d'un mécanisme de stabilisation budgétaire pour la zone euro et à rendre contraignant le processus de convergence. À la phase 3, tel le meilleur des mondes, l'UEM « devrait être un lieu de stabilité et de prospérité pour tous les citoyens » (</a:t>
            </a:r>
            <a:r>
              <a:rPr lang="fr-FR" i="1" dirty="0"/>
              <a:t>ibid.,</a:t>
            </a:r>
            <a:r>
              <a:rPr lang="fr-FR" dirty="0"/>
              <a:t> p. 6).</a:t>
            </a:r>
          </a:p>
          <a:p>
            <a:pPr lvl="0"/>
            <a:r>
              <a:rPr lang="fr-FR" i="1" dirty="0"/>
              <a:t>Le rapport dit « Pervenche </a:t>
            </a:r>
            <a:r>
              <a:rPr lang="fr-FR" i="1" dirty="0" err="1"/>
              <a:t>Berès</a:t>
            </a:r>
            <a:r>
              <a:rPr lang="fr-FR" dirty="0"/>
              <a:t> » du Parlement européen de juin 2015, qui insiste sur le renforcement du contrôle démocratique de la gouvernance européenne (notamment du </a:t>
            </a:r>
            <a:r>
              <a:rPr lang="fr-FR" dirty="0" err="1"/>
              <a:t>semetre</a:t>
            </a:r>
            <a:r>
              <a:rPr lang="fr-FR" dirty="0"/>
              <a:t> européen). Ce rapport préconise également une limitation de la dimension intergouvernementale des dispositifs actuels. V. : </a:t>
            </a:r>
            <a:r>
              <a:rPr lang="fr-FR" u="sng" dirty="0">
                <a:hlinkClick r:id="rId4"/>
              </a:rPr>
              <a:t>https://www.europarl.europa.eu/doceo/document/A-8-2015-0190_FR.html</a:t>
            </a:r>
            <a:r>
              <a:rPr lang="fr-FR" dirty="0"/>
              <a:t> </a:t>
            </a:r>
          </a:p>
          <a:p>
            <a:pPr marL="0" indent="0">
              <a:buNone/>
            </a:pPr>
            <a:endParaRPr lang="fr-FR" dirty="0"/>
          </a:p>
        </p:txBody>
      </p:sp>
    </p:spTree>
    <p:extLst>
      <p:ext uri="{BB962C8B-B14F-4D97-AF65-F5344CB8AC3E}">
        <p14:creationId xmlns:p14="http://schemas.microsoft.com/office/powerpoint/2010/main" val="741212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50351"/>
            <a:ext cx="10515600" cy="823595"/>
          </a:xfrm>
        </p:spPr>
        <p:txBody>
          <a:bodyPr>
            <a:normAutofit fontScale="90000"/>
          </a:bodyPr>
          <a:lstStyle/>
          <a:p>
            <a:pPr lvl="0">
              <a:spcBef>
                <a:spcPts val="1000"/>
              </a:spcBef>
            </a:pPr>
            <a:r>
              <a:rPr lang="fr-FR" sz="1500" b="1" dirty="0">
                <a:solidFill>
                  <a:prstClr val="black"/>
                </a:solidFill>
                <a:latin typeface="Calibri" panose="020F0502020204030204"/>
                <a:ea typeface="+mn-ea"/>
                <a:cs typeface="+mn-cs"/>
              </a:rPr>
              <a:t>§ 1 La succession des projets </a:t>
            </a:r>
            <a:r>
              <a:rPr lang="fr-FR" sz="1500" dirty="0">
                <a:solidFill>
                  <a:prstClr val="black"/>
                </a:solidFill>
                <a:latin typeface="Calibri" panose="020F0502020204030204"/>
                <a:ea typeface="+mn-ea"/>
                <a:cs typeface="+mn-cs"/>
              </a:rPr>
              <a:t/>
            </a:r>
            <a:br>
              <a:rPr lang="fr-FR" sz="1500" dirty="0">
                <a:solidFill>
                  <a:prstClr val="black"/>
                </a:solidFill>
                <a:latin typeface="Calibri" panose="020F0502020204030204"/>
                <a:ea typeface="+mn-ea"/>
                <a:cs typeface="+mn-cs"/>
              </a:rPr>
            </a:br>
            <a:endParaRPr lang="fr-FR" dirty="0"/>
          </a:p>
        </p:txBody>
      </p:sp>
      <p:sp>
        <p:nvSpPr>
          <p:cNvPr id="3" name="Espace réservé du contenu 2"/>
          <p:cNvSpPr>
            <a:spLocks noGrp="1"/>
          </p:cNvSpPr>
          <p:nvPr>
            <p:ph idx="1"/>
          </p:nvPr>
        </p:nvSpPr>
        <p:spPr>
          <a:xfrm>
            <a:off x="838200" y="862149"/>
            <a:ext cx="10515600" cy="5314814"/>
          </a:xfrm>
        </p:spPr>
        <p:txBody>
          <a:bodyPr>
            <a:normAutofit fontScale="77500" lnSpcReduction="20000"/>
          </a:bodyPr>
          <a:lstStyle/>
          <a:p>
            <a:r>
              <a:rPr lang="fr-FR" dirty="0"/>
              <a:t>Tous ces rapports, prises de position, se rejoignent autour d’éléments communs : renforcement de l’intégration, approfondissement du « fédéralisme économique », mise en place d’une « capacité budgétaire » de la zone euro, approfondissement de la surveillance bancaire et financière. Toutefois, toutes ces pistes ne sont pas encore pleinement concrétisées. Les documents récents de la Commission illustrent un recentrage de l’approfondissement de l’UEM sur quelques priorités : </a:t>
            </a:r>
          </a:p>
          <a:p>
            <a:pPr lvl="0"/>
            <a:r>
              <a:rPr lang="fr-FR" dirty="0"/>
              <a:t>La note de juin 2018 de la Commission sur l’approfondissement de l’UEM insiste sur la création d’une union budgétaire avec une capacité budgétaire de la zone euro : </a:t>
            </a:r>
            <a:r>
              <a:rPr lang="fr-FR" u="sng" dirty="0">
                <a:hlinkClick r:id="rId2"/>
              </a:rPr>
              <a:t>https://ec.europa.eu/commission/sites/beta-political/files/euco-emu-booklet-june2018_fr.pdf</a:t>
            </a:r>
            <a:endParaRPr lang="fr-FR" dirty="0"/>
          </a:p>
          <a:p>
            <a:pPr lvl="0"/>
            <a:r>
              <a:rPr lang="fr-FR" dirty="0"/>
              <a:t>La communication de juin 2019 de la Commission qui fait le bilan des propositions du rapport des 5 présidents de 2005, en identifiant les insuffisances (notamment institutionnelles) et l’émergence de nouveaux défis (rôle international de l’euro) : </a:t>
            </a:r>
            <a:r>
              <a:rPr lang="fr-FR" u="sng" dirty="0">
                <a:hlinkClick r:id="rId3"/>
              </a:rPr>
              <a:t>https://ec.europa.eu/info/sites/info/files/economy-finance/com2019_279_fr.pdf</a:t>
            </a:r>
            <a:r>
              <a:rPr lang="fr-FR" dirty="0"/>
              <a:t> </a:t>
            </a:r>
          </a:p>
          <a:p>
            <a:r>
              <a:rPr lang="fr-FR" dirty="0"/>
              <a:t>Cette union budgétaire se concrétise par l’institution d’un IBBC : instrument budgétaire, de convergence et de compétitivité de la zone euro – en cours de mise en place (</a:t>
            </a:r>
            <a:r>
              <a:rPr lang="fr-FR" u="sng" dirty="0">
                <a:hlinkClick r:id="rId4"/>
              </a:rPr>
              <a:t>https://www.consilium.europa.eu/fr/policies/emu-deepening/</a:t>
            </a:r>
            <a:r>
              <a:rPr lang="fr-FR" dirty="0"/>
              <a:t>). Voir la proposition de règlement actuellement en cours d’examen : </a:t>
            </a:r>
            <a:r>
              <a:rPr lang="fr-FR" u="sng" dirty="0">
                <a:hlinkClick r:id="rId5"/>
              </a:rPr>
              <a:t>https://eur-lex.europa.eu/legal-content/FR/TXT/?</a:t>
            </a:r>
            <a:r>
              <a:rPr lang="fr-FR" u="sng" dirty="0" smtClean="0">
                <a:hlinkClick r:id="rId5"/>
              </a:rPr>
              <a:t>uri=CELEX:52019PC0354</a:t>
            </a:r>
            <a:endParaRPr lang="fr-FR" u="sng" dirty="0" smtClean="0"/>
          </a:p>
          <a:p>
            <a:r>
              <a:rPr lang="fr-FR" u="sng" dirty="0" smtClean="0"/>
              <a:t>Le nouveau contexte du </a:t>
            </a:r>
            <a:r>
              <a:rPr lang="fr-FR" u="sng" dirty="0" err="1" smtClean="0"/>
              <a:t>covid</a:t>
            </a:r>
            <a:r>
              <a:rPr lang="fr-FR" u="sng" dirty="0" smtClean="0"/>
              <a:t> et le programme pour la résilience </a:t>
            </a:r>
            <a:endParaRPr lang="fr-FR" dirty="0"/>
          </a:p>
        </p:txBody>
      </p:sp>
    </p:spTree>
    <p:extLst>
      <p:ext uri="{BB962C8B-B14F-4D97-AF65-F5344CB8AC3E}">
        <p14:creationId xmlns:p14="http://schemas.microsoft.com/office/powerpoint/2010/main" val="912919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27652"/>
          </a:xfrm>
        </p:spPr>
        <p:txBody>
          <a:bodyPr>
            <a:normAutofit/>
          </a:bodyPr>
          <a:lstStyle/>
          <a:p>
            <a:r>
              <a:rPr lang="fr-FR" sz="1500" b="1" dirty="0">
                <a:solidFill>
                  <a:prstClr val="black"/>
                </a:solidFill>
                <a:latin typeface="Calibri" panose="020F0502020204030204"/>
              </a:rPr>
              <a:t>§ </a:t>
            </a:r>
            <a:r>
              <a:rPr lang="fr-FR" sz="1500" b="1" dirty="0" smtClean="0">
                <a:solidFill>
                  <a:prstClr val="black"/>
                </a:solidFill>
                <a:latin typeface="Calibri" panose="020F0502020204030204"/>
              </a:rPr>
              <a:t>2 L’enjeu du respect des droits fondamentaux </a:t>
            </a:r>
            <a:endParaRPr lang="fr-FR" sz="1500" dirty="0"/>
          </a:p>
        </p:txBody>
      </p:sp>
      <p:sp>
        <p:nvSpPr>
          <p:cNvPr id="3" name="Espace réservé du contenu 2"/>
          <p:cNvSpPr>
            <a:spLocks noGrp="1"/>
          </p:cNvSpPr>
          <p:nvPr>
            <p:ph idx="1"/>
          </p:nvPr>
        </p:nvSpPr>
        <p:spPr>
          <a:xfrm>
            <a:off x="838200" y="992778"/>
            <a:ext cx="10515600" cy="5184185"/>
          </a:xfrm>
        </p:spPr>
        <p:txBody>
          <a:bodyPr/>
          <a:lstStyle/>
          <a:p>
            <a:pPr>
              <a:buFont typeface="Wingdings" panose="05000000000000000000" pitchFamily="2" charset="2"/>
              <a:buChar char="§"/>
            </a:pPr>
            <a:r>
              <a:rPr lang="fr-FR" dirty="0" smtClean="0"/>
              <a:t>Enjeux d’invocabilité de la Charte et défaut d’identification du champ d’application </a:t>
            </a:r>
          </a:p>
          <a:p>
            <a:pPr>
              <a:buFont typeface="Wingdings" panose="05000000000000000000" pitchFamily="2" charset="2"/>
              <a:buChar char="§"/>
            </a:pPr>
            <a:r>
              <a:rPr lang="fr-FR" dirty="0" smtClean="0"/>
              <a:t>Caractère de principes de certaines dispositions de la Charte </a:t>
            </a:r>
          </a:p>
          <a:p>
            <a:pPr>
              <a:buFont typeface="Wingdings" panose="05000000000000000000" pitchFamily="2" charset="2"/>
              <a:buChar char="§"/>
            </a:pPr>
            <a:r>
              <a:rPr lang="fr-FR" dirty="0" smtClean="0"/>
              <a:t>Rejet au fond des examens </a:t>
            </a:r>
          </a:p>
          <a:p>
            <a:pPr>
              <a:buFont typeface="Wingdings" panose="05000000000000000000" pitchFamily="2" charset="2"/>
              <a:buChar char="§"/>
            </a:pPr>
            <a:r>
              <a:rPr lang="fr-FR" dirty="0" smtClean="0"/>
              <a:t>Affirmation du « socle européen des droits sociaux » dans le cadre du semestre européen </a:t>
            </a:r>
          </a:p>
          <a:p>
            <a:pPr marL="0" indent="0">
              <a:buNone/>
            </a:pPr>
            <a:endParaRPr lang="fr-FR" dirty="0" smtClean="0"/>
          </a:p>
          <a:p>
            <a:pPr marL="0" indent="0">
              <a:buNone/>
            </a:pPr>
            <a:r>
              <a:rPr lang="fr-FR" dirty="0" smtClean="0"/>
              <a:t>§3 Propositions post </a:t>
            </a:r>
            <a:r>
              <a:rPr lang="fr-FR" dirty="0" err="1" smtClean="0"/>
              <a:t>Covid</a:t>
            </a:r>
            <a:r>
              <a:rPr lang="fr-FR" dirty="0" smtClean="0"/>
              <a:t> de refonte de la gouvernance économique européenne</a:t>
            </a:r>
            <a:endParaRPr lang="fr-FR" dirty="0"/>
          </a:p>
        </p:txBody>
      </p:sp>
    </p:spTree>
    <p:extLst>
      <p:ext uri="{BB962C8B-B14F-4D97-AF65-F5344CB8AC3E}">
        <p14:creationId xmlns:p14="http://schemas.microsoft.com/office/powerpoint/2010/main" val="114484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t>S 1 – Les bases juridiques de la gouvernance économique de l’Union </a:t>
            </a:r>
            <a:endParaRPr lang="fr-FR" b="1" i="1" dirty="0"/>
          </a:p>
        </p:txBody>
      </p:sp>
      <p:sp>
        <p:nvSpPr>
          <p:cNvPr id="3" name="Espace réservé du contenu 2"/>
          <p:cNvSpPr>
            <a:spLocks noGrp="1"/>
          </p:cNvSpPr>
          <p:nvPr>
            <p:ph idx="1"/>
          </p:nvPr>
        </p:nvSpPr>
        <p:spPr>
          <a:xfrm>
            <a:off x="457199" y="1825625"/>
            <a:ext cx="11416937" cy="4351338"/>
          </a:xfrm>
        </p:spPr>
        <p:txBody>
          <a:bodyPr>
            <a:normAutofit/>
          </a:bodyPr>
          <a:lstStyle/>
          <a:p>
            <a:pPr marL="0" indent="0" algn="just">
              <a:buNone/>
            </a:pPr>
            <a:r>
              <a:rPr lang="fr-FR" dirty="0" smtClean="0"/>
              <a:t>§</a:t>
            </a:r>
            <a:r>
              <a:rPr lang="fr-FR" b="1" dirty="0" smtClean="0"/>
              <a:t>1 – Le titre VIII du TFUE: « politique économique et monétaire</a:t>
            </a:r>
            <a:r>
              <a:rPr lang="fr-FR" dirty="0" smtClean="0"/>
              <a:t> »</a:t>
            </a:r>
          </a:p>
          <a:p>
            <a:pPr marL="0" indent="0" algn="just">
              <a:buNone/>
            </a:pPr>
            <a:r>
              <a:rPr lang="fr-FR" dirty="0"/>
              <a:t> </a:t>
            </a:r>
            <a:r>
              <a:rPr lang="fr-FR" dirty="0" smtClean="0"/>
              <a:t>A – </a:t>
            </a:r>
            <a:r>
              <a:rPr lang="fr-FR" b="1" i="1" dirty="0" smtClean="0"/>
              <a:t>La politique économique </a:t>
            </a:r>
          </a:p>
          <a:p>
            <a:pPr algn="just"/>
            <a:r>
              <a:rPr lang="fr-FR" b="1" i="1" dirty="0" smtClean="0"/>
              <a:t>Art. 119 TFUE: </a:t>
            </a:r>
            <a:r>
              <a:rPr lang="fr-FR" dirty="0" smtClean="0"/>
              <a:t>les grands objectifs </a:t>
            </a:r>
          </a:p>
          <a:p>
            <a:pPr algn="just"/>
            <a:r>
              <a:rPr lang="fr-FR" b="1" i="1" dirty="0" smtClean="0"/>
              <a:t>Art. 120 et 121 TFUE</a:t>
            </a:r>
            <a:r>
              <a:rPr lang="fr-FR" dirty="0" smtClean="0"/>
              <a:t>: la coordination des politiques économiques (GOPE)</a:t>
            </a:r>
          </a:p>
          <a:p>
            <a:pPr algn="just"/>
            <a:r>
              <a:rPr lang="fr-FR" b="1" i="1" dirty="0" smtClean="0"/>
              <a:t>Art. 123, 124, 125 TFUE</a:t>
            </a:r>
            <a:r>
              <a:rPr lang="fr-FR" dirty="0" smtClean="0"/>
              <a:t>: interdiction du financement monétaire et no « bail out » clauses</a:t>
            </a:r>
          </a:p>
          <a:p>
            <a:pPr marL="0" indent="0" algn="just">
              <a:buNone/>
            </a:pPr>
            <a:r>
              <a:rPr lang="fr-FR" dirty="0" smtClean="0">
                <a:sym typeface="Wingdings" panose="05000000000000000000" pitchFamily="2" charset="2"/>
              </a:rPr>
              <a:t> </a:t>
            </a:r>
            <a:r>
              <a:rPr lang="fr-FR" i="1" dirty="0" smtClean="0">
                <a:sym typeface="Wingdings" panose="05000000000000000000" pitchFamily="2" charset="2"/>
              </a:rPr>
              <a:t>Enjeu de délimitation politique économique et monétaire</a:t>
            </a:r>
            <a:r>
              <a:rPr lang="fr-FR" dirty="0" smtClean="0">
                <a:sym typeface="Wingdings" panose="05000000000000000000" pitchFamily="2" charset="2"/>
              </a:rPr>
              <a:t>: CJUE, 2012, </a:t>
            </a:r>
            <a:r>
              <a:rPr lang="fr-FR" i="1" dirty="0" err="1" smtClean="0">
                <a:sym typeface="Wingdings" panose="05000000000000000000" pitchFamily="2" charset="2"/>
              </a:rPr>
              <a:t>Pringle</a:t>
            </a:r>
            <a:r>
              <a:rPr lang="fr-FR" dirty="0" smtClean="0">
                <a:sym typeface="Wingdings" panose="05000000000000000000" pitchFamily="2" charset="2"/>
              </a:rPr>
              <a:t>; CJUE, 2015, </a:t>
            </a:r>
            <a:r>
              <a:rPr lang="fr-FR" i="1" dirty="0" err="1" smtClean="0">
                <a:sym typeface="Wingdings" panose="05000000000000000000" pitchFamily="2" charset="2"/>
              </a:rPr>
              <a:t>Gauweiler</a:t>
            </a:r>
            <a:r>
              <a:rPr lang="fr-FR" dirty="0" smtClean="0">
                <a:sym typeface="Wingdings" panose="05000000000000000000" pitchFamily="2" charset="2"/>
              </a:rPr>
              <a:t> et CJUE, 2018, </a:t>
            </a:r>
            <a:r>
              <a:rPr lang="fr-FR" i="1" dirty="0" smtClean="0">
                <a:sym typeface="Wingdings" panose="05000000000000000000" pitchFamily="2" charset="2"/>
              </a:rPr>
              <a:t>Weiss</a:t>
            </a:r>
            <a:endParaRPr lang="fr-FR" i="1" dirty="0" smtClean="0"/>
          </a:p>
        </p:txBody>
      </p:sp>
    </p:spTree>
    <p:extLst>
      <p:ext uri="{BB962C8B-B14F-4D97-AF65-F5344CB8AC3E}">
        <p14:creationId xmlns:p14="http://schemas.microsoft.com/office/powerpoint/2010/main" val="330019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51947"/>
          </a:xfrm>
        </p:spPr>
        <p:txBody>
          <a:bodyPr>
            <a:normAutofit fontScale="90000"/>
          </a:bodyPr>
          <a:lstStyle/>
          <a:p>
            <a:pPr algn="ctr"/>
            <a:r>
              <a:rPr lang="fr-FR" sz="4000" b="1" i="1" dirty="0"/>
              <a:t>S 1 – Les bases juridiques de la gouvernance économique de l’Union </a:t>
            </a:r>
          </a:p>
        </p:txBody>
      </p:sp>
      <p:sp>
        <p:nvSpPr>
          <p:cNvPr id="3" name="Espace réservé du contenu 2"/>
          <p:cNvSpPr>
            <a:spLocks noGrp="1"/>
          </p:cNvSpPr>
          <p:nvPr>
            <p:ph idx="1"/>
          </p:nvPr>
        </p:nvSpPr>
        <p:spPr>
          <a:xfrm>
            <a:off x="838200" y="1332412"/>
            <a:ext cx="10515600" cy="5525588"/>
          </a:xfrm>
        </p:spPr>
        <p:txBody>
          <a:bodyPr>
            <a:normAutofit fontScale="92500" lnSpcReduction="10000"/>
          </a:bodyPr>
          <a:lstStyle/>
          <a:p>
            <a:pPr marL="0" indent="0">
              <a:buNone/>
            </a:pPr>
            <a:endParaRPr lang="fr-FR" dirty="0" smtClean="0"/>
          </a:p>
          <a:p>
            <a:r>
              <a:rPr lang="fr-FR" b="1" dirty="0" smtClean="0"/>
              <a:t>Art. 126 TFUE</a:t>
            </a:r>
            <a:r>
              <a:rPr lang="fr-FR" dirty="0" smtClean="0"/>
              <a:t>: le contrôle des déficits excessifs / CJUE, 27 nov. 2012, </a:t>
            </a:r>
            <a:r>
              <a:rPr lang="fr-FR" dirty="0" err="1" smtClean="0"/>
              <a:t>Pringle</a:t>
            </a:r>
            <a:r>
              <a:rPr lang="fr-FR" dirty="0" smtClean="0"/>
              <a:t>, </a:t>
            </a:r>
            <a:r>
              <a:rPr lang="fr-FR" dirty="0" err="1" smtClean="0"/>
              <a:t>aff.</a:t>
            </a:r>
            <a:r>
              <a:rPr lang="fr-FR" dirty="0" smtClean="0"/>
              <a:t> C 370/12</a:t>
            </a:r>
          </a:p>
          <a:p>
            <a:pPr marL="0" indent="0">
              <a:buNone/>
            </a:pPr>
            <a:r>
              <a:rPr lang="fr-FR" dirty="0" smtClean="0"/>
              <a:t>B. </a:t>
            </a:r>
            <a:r>
              <a:rPr lang="fr-FR" b="1" i="1" dirty="0" smtClean="0"/>
              <a:t>La politique monétaire </a:t>
            </a:r>
          </a:p>
          <a:p>
            <a:r>
              <a:rPr lang="fr-FR" b="1" i="1" dirty="0" err="1" smtClean="0"/>
              <a:t>ArT.</a:t>
            </a:r>
            <a:r>
              <a:rPr lang="fr-FR" b="1" i="1" dirty="0" smtClean="0"/>
              <a:t> 127 TFUE: </a:t>
            </a:r>
            <a:r>
              <a:rPr lang="fr-FR" i="1" dirty="0" smtClean="0"/>
              <a:t>objectif du SEBC : «  </a:t>
            </a:r>
            <a:r>
              <a:rPr lang="fr-FR" dirty="0"/>
              <a:t>L'objectif principal du Système européen de banques centrales, ci-après dénommé "SEBC", est de maintenir la stabilité des prix. Sans préjudice de l'objectif de stabilité des prix, le SEBC apporte son soutien aux politiques économiques générales dans l'Union, en vue de contribuer à la réalisation des objectifs de l'Union, tels que définis à l'article 3 du traité sur l'Union européenne. Le SEBC agit conformément au principe d'une économie de marché ouverte où la concurrence est libre, en favorisant une allocation efficace des ressources et en respectant les principes fixés à l'article </a:t>
            </a:r>
            <a:r>
              <a:rPr lang="fr-FR" dirty="0" smtClean="0"/>
              <a:t>119 ». </a:t>
            </a:r>
          </a:p>
          <a:p>
            <a:r>
              <a:rPr lang="fr-FR" dirty="0" smtClean="0"/>
              <a:t>Discussion sur le mandat de la BCE : </a:t>
            </a:r>
            <a:r>
              <a:rPr lang="de-DE" dirty="0"/>
              <a:t>CJUE, 26 </a:t>
            </a:r>
            <a:r>
              <a:rPr lang="de-DE" dirty="0" err="1"/>
              <a:t>janvier</a:t>
            </a:r>
            <a:r>
              <a:rPr lang="de-DE" dirty="0"/>
              <a:t> 2021, </a:t>
            </a:r>
            <a:r>
              <a:rPr lang="de-DE" i="1" dirty="0" err="1"/>
              <a:t>Hessicher</a:t>
            </a:r>
            <a:r>
              <a:rPr lang="de-DE" i="1" dirty="0"/>
              <a:t> </a:t>
            </a:r>
            <a:r>
              <a:rPr lang="de-DE" i="1" dirty="0" err="1"/>
              <a:t>Rundfunck</a:t>
            </a:r>
            <a:r>
              <a:rPr lang="de-DE" i="1" dirty="0"/>
              <a:t> </a:t>
            </a:r>
            <a:r>
              <a:rPr lang="de-DE" dirty="0"/>
              <a:t>(</a:t>
            </a:r>
            <a:r>
              <a:rPr lang="de-DE" dirty="0" err="1"/>
              <a:t>aff</a:t>
            </a:r>
            <a:r>
              <a:rPr lang="de-DE" dirty="0"/>
              <a:t>. C-422/19, </a:t>
            </a:r>
            <a:r>
              <a:rPr lang="de-DE" dirty="0" err="1"/>
              <a:t>aff</a:t>
            </a:r>
            <a:r>
              <a:rPr lang="de-DE" dirty="0"/>
              <a:t>. C-423/19</a:t>
            </a:r>
            <a:r>
              <a:rPr lang="de-DE" dirty="0" smtClean="0"/>
              <a:t>) </a:t>
            </a:r>
            <a:endParaRPr lang="fr-FR" dirty="0" smtClean="0"/>
          </a:p>
          <a:p>
            <a:endParaRPr lang="fr-FR" dirty="0" smtClean="0"/>
          </a:p>
          <a:p>
            <a:endParaRPr lang="fr-FR" dirty="0"/>
          </a:p>
          <a:p>
            <a:endParaRPr lang="fr-FR" i="1" dirty="0"/>
          </a:p>
        </p:txBody>
      </p:sp>
    </p:spTree>
    <p:extLst>
      <p:ext uri="{BB962C8B-B14F-4D97-AF65-F5344CB8AC3E}">
        <p14:creationId xmlns:p14="http://schemas.microsoft.com/office/powerpoint/2010/main" val="418545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i="1" dirty="0"/>
              <a:t>S 1 – Les bases juridiques de la gouvernance économique de l’Union </a:t>
            </a:r>
            <a:endParaRPr lang="fr-FR" sz="4000" i="1" dirty="0"/>
          </a:p>
        </p:txBody>
      </p:sp>
      <p:sp>
        <p:nvSpPr>
          <p:cNvPr id="3" name="Espace réservé du contenu 2"/>
          <p:cNvSpPr>
            <a:spLocks noGrp="1"/>
          </p:cNvSpPr>
          <p:nvPr>
            <p:ph idx="1"/>
          </p:nvPr>
        </p:nvSpPr>
        <p:spPr>
          <a:xfrm>
            <a:off x="838200" y="1330036"/>
            <a:ext cx="10515600" cy="4846927"/>
          </a:xfrm>
        </p:spPr>
        <p:txBody>
          <a:bodyPr>
            <a:normAutofit fontScale="77500" lnSpcReduction="20000"/>
          </a:bodyPr>
          <a:lstStyle/>
          <a:p>
            <a:endParaRPr lang="fr-FR" dirty="0" smtClean="0"/>
          </a:p>
          <a:p>
            <a:pPr marL="0" indent="0">
              <a:buNone/>
            </a:pPr>
            <a:r>
              <a:rPr lang="fr-FR" dirty="0"/>
              <a:t>§</a:t>
            </a:r>
            <a:r>
              <a:rPr lang="fr-FR" b="1" dirty="0"/>
              <a:t>1 – Le titre VIII du TFUE: « politique économique et monétaire</a:t>
            </a:r>
            <a:r>
              <a:rPr lang="fr-FR" dirty="0"/>
              <a:t> »</a:t>
            </a:r>
          </a:p>
          <a:p>
            <a:r>
              <a:rPr lang="fr-FR" b="1" dirty="0"/>
              <a:t>Article </a:t>
            </a:r>
            <a:r>
              <a:rPr lang="fr-FR" b="1" dirty="0" smtClean="0"/>
              <a:t>136</a:t>
            </a:r>
            <a:r>
              <a:rPr lang="fr-FR" dirty="0" smtClean="0"/>
              <a:t>: « 1</a:t>
            </a:r>
            <a:r>
              <a:rPr lang="fr-FR" dirty="0"/>
              <a:t>. Afin de contribuer au bon fonctionnement de l'union économique et monétaire et conformément aux dispositions pertinentes des traités, le Conseil adopte, conformément à la procédure pertinente parmi celles visées aux articles 121 et 126, à l'exception de la procédure prévue à l'article 126, paragraphe 14, des mesures concernant les États membres dont la monnaie est l'euro pour:</a:t>
            </a:r>
          </a:p>
          <a:p>
            <a:pPr marL="0" indent="0">
              <a:buNone/>
            </a:pPr>
            <a:r>
              <a:rPr lang="fr-FR" dirty="0"/>
              <a:t>a) renforcer la coordination et la surveillance de leur discipline budgétaire;</a:t>
            </a:r>
          </a:p>
          <a:p>
            <a:pPr marL="0" indent="0">
              <a:buNone/>
            </a:pPr>
            <a:r>
              <a:rPr lang="fr-FR" dirty="0"/>
              <a:t>b) élaborer, pour ce qui les concerne, les orientations de politique économique, en veillant à ce qu'elles soient compatibles avec celles qui sont adoptées pour l'ensemble de l'Union, et en assurer la surveillance.</a:t>
            </a:r>
          </a:p>
          <a:p>
            <a:pPr marL="0" indent="0">
              <a:buNone/>
            </a:pPr>
            <a:r>
              <a:rPr lang="fr-FR" dirty="0"/>
              <a:t>2. Seuls les membres du Conseil représentant les États membres dont la monnaie est l'euro prennent part au vote sur les mesures visées au paragraphe 1.</a:t>
            </a:r>
          </a:p>
          <a:p>
            <a:pPr marL="0" indent="0">
              <a:buNone/>
            </a:pPr>
            <a:r>
              <a:rPr lang="fr-FR" dirty="0"/>
              <a:t>La majorité qualifiée desdits membres se définit conformément à l'article 238, paragraphe 3, point a).</a:t>
            </a:r>
          </a:p>
          <a:p>
            <a:pPr marL="0" indent="0">
              <a:buNone/>
            </a:pPr>
            <a:endParaRPr lang="fr-FR" dirty="0"/>
          </a:p>
        </p:txBody>
      </p:sp>
    </p:spTree>
    <p:extLst>
      <p:ext uri="{BB962C8B-B14F-4D97-AF65-F5344CB8AC3E}">
        <p14:creationId xmlns:p14="http://schemas.microsoft.com/office/powerpoint/2010/main" val="8369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800" b="1" i="1" dirty="0">
                <a:solidFill>
                  <a:prstClr val="black"/>
                </a:solidFill>
              </a:rPr>
              <a:t>S 1 – Les bases juridiques de la gouvernance économique de l’Union </a:t>
            </a:r>
            <a:endParaRPr lang="fr-FR" sz="3800" dirty="0"/>
          </a:p>
        </p:txBody>
      </p:sp>
      <p:sp>
        <p:nvSpPr>
          <p:cNvPr id="3" name="Espace réservé du contenu 2"/>
          <p:cNvSpPr>
            <a:spLocks noGrp="1"/>
          </p:cNvSpPr>
          <p:nvPr>
            <p:ph idx="1"/>
          </p:nvPr>
        </p:nvSpPr>
        <p:spPr>
          <a:xfrm>
            <a:off x="838200" y="1567543"/>
            <a:ext cx="10515600" cy="4609420"/>
          </a:xfrm>
        </p:spPr>
        <p:txBody>
          <a:bodyPr>
            <a:normAutofit fontScale="85000" lnSpcReduction="20000"/>
          </a:bodyPr>
          <a:lstStyle/>
          <a:p>
            <a:pPr marL="0" indent="0">
              <a:buNone/>
            </a:pPr>
            <a:r>
              <a:rPr lang="fr-FR" b="1" dirty="0" smtClean="0"/>
              <a:t>§ 2 – Protocoles </a:t>
            </a:r>
          </a:p>
          <a:p>
            <a:pPr marL="0" indent="0">
              <a:buNone/>
            </a:pPr>
            <a:r>
              <a:rPr lang="fr-FR" dirty="0" smtClean="0"/>
              <a:t>Protocole n° 4 sur les statuts de la BCE </a:t>
            </a:r>
          </a:p>
          <a:p>
            <a:pPr marL="0" indent="0">
              <a:buNone/>
            </a:pPr>
            <a:r>
              <a:rPr lang="fr-FR" dirty="0" smtClean="0"/>
              <a:t>Protocole n° 12 sur la procédure relative aux déficits excessifs </a:t>
            </a:r>
          </a:p>
          <a:p>
            <a:pPr marL="0" indent="0">
              <a:buNone/>
            </a:pPr>
            <a:r>
              <a:rPr lang="fr-FR" dirty="0" smtClean="0"/>
              <a:t>Protocole n° 13 sur les critères de convergence </a:t>
            </a:r>
          </a:p>
          <a:p>
            <a:pPr marL="0" indent="0">
              <a:buNone/>
            </a:pPr>
            <a:r>
              <a:rPr lang="fr-FR" dirty="0" smtClean="0"/>
              <a:t>Protocole n° 14 sur l’</a:t>
            </a:r>
            <a:r>
              <a:rPr lang="fr-FR" dirty="0" err="1" smtClean="0"/>
              <a:t>Eurogroupe</a:t>
            </a:r>
            <a:r>
              <a:rPr lang="fr-FR" dirty="0" smtClean="0"/>
              <a:t> </a:t>
            </a:r>
          </a:p>
          <a:p>
            <a:pPr marL="0" indent="0">
              <a:buNone/>
            </a:pPr>
            <a:r>
              <a:rPr lang="fr-FR" b="1" dirty="0" smtClean="0"/>
              <a:t>§ 3 – Les traités ad hoc </a:t>
            </a:r>
          </a:p>
          <a:p>
            <a:pPr marL="0" indent="0">
              <a:buNone/>
            </a:pPr>
            <a:r>
              <a:rPr lang="fr-FR" dirty="0" smtClean="0"/>
              <a:t>Traité instituant un Mécanisme Européen de Stabilité, MES, 2 février 2012</a:t>
            </a:r>
          </a:p>
          <a:p>
            <a:pPr marL="0" indent="0">
              <a:buNone/>
            </a:pPr>
            <a:r>
              <a:rPr lang="fr-FR" dirty="0" smtClean="0"/>
              <a:t>Traité sur la Stabilité, la coordination et la gouvernance au sein de l’UEM, 2 mars 2012</a:t>
            </a:r>
          </a:p>
          <a:p>
            <a:pPr marL="0" indent="0">
              <a:buNone/>
            </a:pPr>
            <a:r>
              <a:rPr lang="fr-FR" b="1" dirty="0" smtClean="0"/>
              <a:t>§ 4 – Les autres bases juridiques </a:t>
            </a:r>
          </a:p>
          <a:p>
            <a:r>
              <a:rPr lang="fr-FR" b="1" dirty="0" smtClean="0"/>
              <a:t>Art. 175 TFUE</a:t>
            </a:r>
          </a:p>
          <a:p>
            <a:pPr marL="0" indent="0">
              <a:buNone/>
            </a:pPr>
            <a:r>
              <a:rPr lang="fr-FR" dirty="0" smtClean="0"/>
              <a:t>Conclusion de la S1: diversité et complexité des bases </a:t>
            </a:r>
            <a:r>
              <a:rPr lang="fr-FR" dirty="0" err="1" smtClean="0"/>
              <a:t>juriques</a:t>
            </a:r>
            <a:r>
              <a:rPr lang="fr-FR" dirty="0" smtClean="0"/>
              <a:t>. </a:t>
            </a:r>
          </a:p>
          <a:p>
            <a:pPr marL="0" indent="0">
              <a:buNone/>
            </a:pPr>
            <a:endParaRPr lang="fr-FR" dirty="0"/>
          </a:p>
        </p:txBody>
      </p:sp>
    </p:spTree>
    <p:extLst>
      <p:ext uri="{BB962C8B-B14F-4D97-AF65-F5344CB8AC3E}">
        <p14:creationId xmlns:p14="http://schemas.microsoft.com/office/powerpoint/2010/main" val="344607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959" y="2631327"/>
            <a:ext cx="4060371" cy="3024890"/>
          </a:xfrm>
        </p:spPr>
      </p:pic>
      <p:sp>
        <p:nvSpPr>
          <p:cNvPr id="5" name="ZoneTexte 4"/>
          <p:cNvSpPr txBox="1"/>
          <p:nvPr/>
        </p:nvSpPr>
        <p:spPr>
          <a:xfrm>
            <a:off x="1203959" y="1791675"/>
            <a:ext cx="4415245" cy="369332"/>
          </a:xfrm>
          <a:prstGeom prst="rect">
            <a:avLst/>
          </a:prstGeom>
          <a:noFill/>
        </p:spPr>
        <p:txBody>
          <a:bodyPr wrap="square" rtlCol="0">
            <a:spAutoFit/>
          </a:bodyPr>
          <a:lstStyle/>
          <a:p>
            <a:r>
              <a:rPr lang="fr-FR" dirty="0" smtClean="0"/>
              <a:t>Champ géographique du traité SCG</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59" y="2161007"/>
            <a:ext cx="6021977" cy="4161415"/>
          </a:xfrm>
          <a:prstGeom prst="rect">
            <a:avLst/>
          </a:prstGeom>
        </p:spPr>
      </p:pic>
      <p:sp>
        <p:nvSpPr>
          <p:cNvPr id="7" name="ZoneTexte 6"/>
          <p:cNvSpPr txBox="1"/>
          <p:nvPr/>
        </p:nvSpPr>
        <p:spPr>
          <a:xfrm>
            <a:off x="6583681" y="1002518"/>
            <a:ext cx="4206240" cy="1200329"/>
          </a:xfrm>
          <a:prstGeom prst="rect">
            <a:avLst/>
          </a:prstGeom>
          <a:noFill/>
        </p:spPr>
        <p:txBody>
          <a:bodyPr wrap="square" rtlCol="0">
            <a:spAutoFit/>
          </a:bodyPr>
          <a:lstStyle/>
          <a:p>
            <a:r>
              <a:rPr lang="fr-FR" dirty="0"/>
              <a:t>Le mécanisme européen de </a:t>
            </a:r>
            <a:r>
              <a:rPr lang="fr-FR" dirty="0" smtClean="0"/>
              <a:t>stabilité (2 </a:t>
            </a:r>
            <a:r>
              <a:rPr lang="fr-FR" dirty="0" err="1" smtClean="0"/>
              <a:t>fev</a:t>
            </a:r>
            <a:r>
              <a:rPr lang="fr-FR" dirty="0" smtClean="0"/>
              <a:t>. 2012)</a:t>
            </a:r>
          </a:p>
          <a:p>
            <a:r>
              <a:rPr lang="fr-FR" dirty="0" smtClean="0"/>
              <a:t>Interprétation </a:t>
            </a:r>
            <a:r>
              <a:rPr lang="fr-FR" dirty="0" err="1" smtClean="0"/>
              <a:t>ds</a:t>
            </a:r>
            <a:r>
              <a:rPr lang="fr-FR" dirty="0" smtClean="0"/>
              <a:t> CJUE </a:t>
            </a:r>
            <a:r>
              <a:rPr lang="fr-FR" dirty="0"/>
              <a:t>27 nov. 2012, </a:t>
            </a:r>
            <a:r>
              <a:rPr lang="fr-FR" i="1" dirty="0" err="1"/>
              <a:t>Pringle</a:t>
            </a:r>
            <a:r>
              <a:rPr lang="fr-FR" dirty="0"/>
              <a:t> (MES), </a:t>
            </a:r>
            <a:r>
              <a:rPr lang="fr-FR" dirty="0" err="1"/>
              <a:t>aff.</a:t>
            </a:r>
            <a:r>
              <a:rPr lang="fr-FR" dirty="0"/>
              <a:t> C-370/01</a:t>
            </a:r>
          </a:p>
        </p:txBody>
      </p:sp>
    </p:spTree>
    <p:extLst>
      <p:ext uri="{BB962C8B-B14F-4D97-AF65-F5344CB8AC3E}">
        <p14:creationId xmlns:p14="http://schemas.microsoft.com/office/powerpoint/2010/main" val="270325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13954"/>
            <a:ext cx="10515600" cy="1005840"/>
          </a:xfrm>
        </p:spPr>
        <p:txBody>
          <a:bodyPr>
            <a:normAutofit/>
          </a:bodyPr>
          <a:lstStyle/>
          <a:p>
            <a:pPr marL="0" indent="0"/>
            <a:r>
              <a:rPr lang="fr-FR" sz="1400" b="1" dirty="0"/>
              <a:t>§ 4 – Les autres bases juridiques </a:t>
            </a:r>
            <a:r>
              <a:rPr lang="fr-FR" sz="1400" b="1" dirty="0" smtClean="0"/>
              <a:t>- Art</a:t>
            </a:r>
            <a:r>
              <a:rPr lang="fr-FR" sz="1400" b="1" dirty="0"/>
              <a:t>. 175 </a:t>
            </a:r>
            <a:r>
              <a:rPr lang="fr-FR" sz="1400" b="1" dirty="0" smtClean="0"/>
              <a:t>TFUE – l’exemple de l’instrument pour la relance et la résilience </a:t>
            </a:r>
            <a:r>
              <a:rPr lang="fr-FR" b="1" dirty="0"/>
              <a:t/>
            </a:r>
            <a:br>
              <a:rPr lang="fr-FR" b="1" dirty="0"/>
            </a:br>
            <a:endParaRPr lang="fr-FR" dirty="0"/>
          </a:p>
        </p:txBody>
      </p:sp>
      <p:sp>
        <p:nvSpPr>
          <p:cNvPr id="3" name="Espace réservé du contenu 2"/>
          <p:cNvSpPr>
            <a:spLocks noGrp="1"/>
          </p:cNvSpPr>
          <p:nvPr>
            <p:ph idx="1"/>
          </p:nvPr>
        </p:nvSpPr>
        <p:spPr>
          <a:xfrm>
            <a:off x="838200" y="1280160"/>
            <a:ext cx="10515600" cy="4896803"/>
          </a:xfrm>
        </p:spPr>
        <p:txBody>
          <a:bodyPr>
            <a:normAutofit fontScale="55000" lnSpcReduction="20000"/>
          </a:bodyPr>
          <a:lstStyle/>
          <a:p>
            <a:pPr marL="0" indent="0">
              <a:buNone/>
            </a:pPr>
            <a:r>
              <a:rPr lang="fr-FR" b="1" dirty="0"/>
              <a:t>Fondé sur l'article 175 du traité sur le fonctionnement de l’UE (cohésion économique, sociale et territoriale), l’instrument prévoit une enveloppe de 603 milliards d'euros en prix courants dont 335 milliards (310 milliards en prix constants) sous forme de subventions et 268 milliards (250 milliards en prix constants) sous forme de prêts. </a:t>
            </a:r>
            <a:endParaRPr lang="fr-FR" b="1" dirty="0" smtClean="0"/>
          </a:p>
          <a:p>
            <a:pPr marL="0" indent="0">
              <a:buNone/>
            </a:pPr>
            <a:r>
              <a:rPr lang="fr-FR" dirty="0" smtClean="0"/>
              <a:t>L’aide</a:t>
            </a:r>
            <a:r>
              <a:rPr lang="fr-FR" dirty="0"/>
              <a:t>, disponible pour tous les pays, sera cependant concentrée sur les pays les plus affectés et aux besoins en matière de résilience les plus importants et devra être alignée sur les priorités de l’UE, notamment les transitions numérique et verte. </a:t>
            </a:r>
          </a:p>
          <a:p>
            <a:pPr marL="0" indent="0">
              <a:buNone/>
            </a:pPr>
            <a:r>
              <a:rPr lang="fr-FR" dirty="0"/>
              <a:t>La proposition propose une répartition des montants par État membre selon une clé tenant compte de la population, du PIB par habitant et du taux moyen de chômage sur les cinq dernières années.  </a:t>
            </a:r>
          </a:p>
          <a:p>
            <a:pPr marL="0" indent="0">
              <a:buNone/>
            </a:pPr>
            <a:r>
              <a:rPr lang="fr-FR" dirty="0"/>
              <a:t>Les Etats membres élaboreront leurs propres plans de relance nationaux détaillant les dépenses et investissements envisagés, à l’aune de l’objectif de la double transition verte et numérique et sur la base des priorités d'investissements et de réformes identifiées dans les recommandations de politiques socio-économiques par pays de la Commission (Semestre européen). Ils devront également être conformes aux plans nationaux pour le climat et l'énergie, aux plans nationaux de transition juste et aux accords de partenariat et programmes opérationnels financés par les fonds de l'UE. L’aide ne sera cependant pas soumise à des conditions contraignantes de réformes, similaires aux plans de sauvetage macro-économiques imposés lors de la crise de la dette souveraine.  </a:t>
            </a:r>
          </a:p>
          <a:p>
            <a:pPr marL="0" indent="0">
              <a:buNone/>
            </a:pPr>
            <a:r>
              <a:rPr lang="fr-FR" dirty="0"/>
              <a:t>Les Etats membres proposeront des jalons qui permettront de suivre l'évolution de la mise en œuvre des plans et d'activer le versement des tranches d'aide. Le soutien financier sera en effet versé progressivement, en fonction des progrès réalisés sur la base de ces critères prédéfinis. Lorsqu'un accord entre la Commission et un pays sur son programme de relance aura été constaté, les États membres, réunis au sein d'un comité spécifique, pourrait avoir à donner un avis préalable et contraignant dans le cadre d’une procédure d'examen, via un vote à la majorité qualifiée. </a:t>
            </a:r>
            <a:r>
              <a:rPr lang="fr-FR" dirty="0" smtClean="0">
                <a:sym typeface="Wingdings" panose="05000000000000000000" pitchFamily="2" charset="2"/>
              </a:rPr>
              <a:t> v proposition </a:t>
            </a:r>
            <a:endParaRPr lang="fr-FR" dirty="0"/>
          </a:p>
        </p:txBody>
      </p:sp>
    </p:spTree>
    <p:extLst>
      <p:ext uri="{BB962C8B-B14F-4D97-AF65-F5344CB8AC3E}">
        <p14:creationId xmlns:p14="http://schemas.microsoft.com/office/powerpoint/2010/main" val="128335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smtClean="0"/>
              <a:t>Section 2 – La rénovation institutionnelle </a:t>
            </a:r>
            <a:endParaRPr lang="fr-FR" sz="3200" b="1"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smtClean="0"/>
              <a:t>§ 1 – La multiplications d’autorités de régulation </a:t>
            </a:r>
          </a:p>
          <a:p>
            <a:pPr marL="0" indent="0" algn="just">
              <a:buNone/>
            </a:pPr>
            <a:r>
              <a:rPr lang="fr-FR" dirty="0"/>
              <a:t>A partir de 2010: </a:t>
            </a:r>
            <a:r>
              <a:rPr lang="fr-FR" dirty="0" smtClean="0"/>
              <a:t>système </a:t>
            </a:r>
            <a:r>
              <a:rPr lang="fr-FR" dirty="0"/>
              <a:t>européen de surveillance financière (SESF), dont le but est d’assurer la surveillance du système financier de l’Union européenne. </a:t>
            </a:r>
            <a:endParaRPr lang="fr-FR" dirty="0" smtClean="0"/>
          </a:p>
          <a:p>
            <a:pPr algn="just">
              <a:buFont typeface="Wingdings" panose="05000000000000000000" pitchFamily="2" charset="2"/>
              <a:buChar char="Ø"/>
            </a:pPr>
            <a:r>
              <a:rPr lang="fr-FR" dirty="0" smtClean="0"/>
              <a:t>Le </a:t>
            </a:r>
            <a:r>
              <a:rPr lang="fr-FR" dirty="0"/>
              <a:t>Système européen de surveillance financière (SESF) est un réseau d'autorités </a:t>
            </a:r>
            <a:r>
              <a:rPr lang="fr-FR" dirty="0" err="1"/>
              <a:t>microprudentielles</a:t>
            </a:r>
            <a:r>
              <a:rPr lang="fr-FR" dirty="0"/>
              <a:t> et </a:t>
            </a:r>
            <a:r>
              <a:rPr lang="fr-FR" dirty="0" err="1"/>
              <a:t>macroprudentielles</a:t>
            </a:r>
            <a:r>
              <a:rPr lang="fr-FR" dirty="0"/>
              <a:t> décentralisé et à composantes multiples, qui vise à assurer une surveillance financière homogène et cohérente dans l'UE. Il comprend le </a:t>
            </a:r>
            <a:r>
              <a:rPr lang="fr-FR" dirty="0">
                <a:hlinkClick r:id="rId2"/>
              </a:rPr>
              <a:t>Comité européen du risque systémique</a:t>
            </a:r>
            <a:r>
              <a:rPr lang="fr-FR" dirty="0"/>
              <a:t> (CERS), les trois autorités européennes de surveillance (ABE, AEMF et AEAPP) et les autorités nationales de surveillance. </a:t>
            </a:r>
            <a:endParaRPr lang="fr-FR" dirty="0" smtClean="0"/>
          </a:p>
          <a:p>
            <a:pPr algn="just">
              <a:buFont typeface="Wingdings" panose="05000000000000000000" pitchFamily="2" charset="2"/>
              <a:buChar char="Ø"/>
            </a:pPr>
            <a:r>
              <a:rPr lang="fr-FR" dirty="0" smtClean="0"/>
              <a:t>Contexte: rapport « La Rosière » (2010)</a:t>
            </a:r>
          </a:p>
          <a:p>
            <a:pPr algn="just">
              <a:buFont typeface="Wingdings" panose="05000000000000000000" pitchFamily="2" charset="2"/>
              <a:buChar char="Ø"/>
            </a:pPr>
            <a:r>
              <a:rPr lang="fr-FR" dirty="0" smtClean="0"/>
              <a:t>Composition: </a:t>
            </a:r>
            <a:r>
              <a:rPr lang="fr-FR" dirty="0">
                <a:hlinkClick r:id="rId3"/>
              </a:rPr>
              <a:t>Comité européen du risque systémique</a:t>
            </a:r>
            <a:r>
              <a:rPr lang="fr-FR" dirty="0"/>
              <a:t> (CERS), des trois autorités européennes de surveillance (AES) — à savoir l’</a:t>
            </a:r>
            <a:r>
              <a:rPr lang="fr-FR" dirty="0">
                <a:hlinkClick r:id="rId4"/>
              </a:rPr>
              <a:t>Autorité bancaire européenne</a:t>
            </a:r>
            <a:r>
              <a:rPr lang="fr-FR" dirty="0"/>
              <a:t> (ABE), l’</a:t>
            </a:r>
            <a:r>
              <a:rPr lang="fr-FR" dirty="0">
                <a:hlinkClick r:id="rId5"/>
              </a:rPr>
              <a:t>Autorité européenne des marchés financiers</a:t>
            </a:r>
            <a:r>
              <a:rPr lang="fr-FR" dirty="0"/>
              <a:t> (AEMF) et l’</a:t>
            </a:r>
            <a:r>
              <a:rPr lang="fr-FR" dirty="0">
                <a:hlinkClick r:id="rId6"/>
              </a:rPr>
              <a:t>Autorité européenne des assurances et des pensions professionnelles</a:t>
            </a:r>
            <a:r>
              <a:rPr lang="fr-FR" dirty="0"/>
              <a:t> (AEAPP) — du </a:t>
            </a:r>
            <a:r>
              <a:rPr lang="fr-FR" dirty="0">
                <a:hlinkClick r:id="rId7"/>
              </a:rPr>
              <a:t>Comité mixte des AES</a:t>
            </a:r>
            <a:r>
              <a:rPr lang="fr-FR" dirty="0"/>
              <a:t> et des </a:t>
            </a:r>
            <a:r>
              <a:rPr lang="fr-FR" dirty="0" smtClean="0"/>
              <a:t>autorités nationales </a:t>
            </a:r>
            <a:r>
              <a:rPr lang="fr-FR" dirty="0"/>
              <a:t>de surveillance. </a:t>
            </a:r>
            <a:endParaRPr lang="fr-FR" dirty="0" smtClean="0"/>
          </a:p>
          <a:p>
            <a:pPr algn="just">
              <a:buFont typeface="Wingdings" panose="05000000000000000000" pitchFamily="2" charset="2"/>
              <a:buChar char="Ø"/>
            </a:pPr>
            <a:r>
              <a:rPr lang="fr-FR" b="1" dirty="0" smtClean="0"/>
              <a:t>Contentieux:</a:t>
            </a:r>
            <a:r>
              <a:rPr lang="fr-FR" dirty="0" smtClean="0"/>
              <a:t> affaire dite du « Short </a:t>
            </a:r>
            <a:r>
              <a:rPr lang="fr-FR" dirty="0" err="1" smtClean="0"/>
              <a:t>Selling</a:t>
            </a:r>
            <a:r>
              <a:rPr lang="fr-FR" dirty="0" smtClean="0"/>
              <a:t> Case </a:t>
            </a:r>
            <a:r>
              <a:rPr lang="fr-FR" dirty="0"/>
              <a:t>» : CJUE, 22 janvier 2014, </a:t>
            </a:r>
            <a:r>
              <a:rPr lang="fr-FR" i="1" dirty="0"/>
              <a:t>RU c. Parlement européen</a:t>
            </a:r>
            <a:r>
              <a:rPr lang="fr-FR" dirty="0"/>
              <a:t>, </a:t>
            </a:r>
            <a:r>
              <a:rPr lang="fr-FR" dirty="0" err="1"/>
              <a:t>aff.</a:t>
            </a:r>
            <a:r>
              <a:rPr lang="fr-FR" dirty="0"/>
              <a:t> C-270/12</a:t>
            </a:r>
            <a:endParaRPr lang="fr-FR" dirty="0" smtClean="0"/>
          </a:p>
        </p:txBody>
      </p:sp>
    </p:spTree>
    <p:extLst>
      <p:ext uri="{BB962C8B-B14F-4D97-AF65-F5344CB8AC3E}">
        <p14:creationId xmlns:p14="http://schemas.microsoft.com/office/powerpoint/2010/main" val="19391648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21459</TotalTime>
  <Words>3677</Words>
  <Application>Microsoft Office PowerPoint</Application>
  <PresentationFormat>Grand écran</PresentationFormat>
  <Paragraphs>151</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Wingdings</vt:lpstr>
      <vt:lpstr>Thème Office</vt:lpstr>
      <vt:lpstr>     Union économique et monétaire : gouvernance et consolidation interne et externe  M2 Droit européen UPEC 2022/2023</vt:lpstr>
      <vt:lpstr>Présentation générale du cours </vt:lpstr>
      <vt:lpstr>S 1 – Les bases juridiques de la gouvernance économique de l’Union </vt:lpstr>
      <vt:lpstr>S 1 – Les bases juridiques de la gouvernance économique de l’Union </vt:lpstr>
      <vt:lpstr>S 1 – Les bases juridiques de la gouvernance économique de l’Union </vt:lpstr>
      <vt:lpstr>S 1 – Les bases juridiques de la gouvernance économique de l’Union </vt:lpstr>
      <vt:lpstr>Présentation PowerPoint</vt:lpstr>
      <vt:lpstr>§ 4 – Les autres bases juridiques - Art. 175 TFUE – l’exemple de l’instrument pour la relance et la résilience  </vt:lpstr>
      <vt:lpstr>Section 2 – La rénovation institutionnelle </vt:lpstr>
      <vt:lpstr>Section 2 – La rénovation institutionnelle </vt:lpstr>
      <vt:lpstr>Section 2 – La rénovation institutionnelle </vt:lpstr>
      <vt:lpstr>Section 3 – L’approfondissement des instruments d’intervention sur le marché </vt:lpstr>
      <vt:lpstr>Section 3 – L’approfondissement des instruments d’intervention sur le marché </vt:lpstr>
      <vt:lpstr>Section 4  – L’Union bancaire </vt:lpstr>
      <vt:lpstr>Présentation PowerPoint</vt:lpstr>
      <vt:lpstr>§ 1 – La surveillance prudentielle  A – Contenu de la surveillance  </vt:lpstr>
      <vt:lpstr>§ 1 – La surveillance prudentielle  B – Contentieux de la surveillance </vt:lpstr>
      <vt:lpstr>§2 – La procédure de résolution unique </vt:lpstr>
      <vt:lpstr>§2 La procédure de résolution unique </vt:lpstr>
      <vt:lpstr>§2 La procédure de résolution unique</vt:lpstr>
      <vt:lpstr>§2 La procédure de résolution unique</vt:lpstr>
      <vt:lpstr>Section 5 – L’Union des capitaux </vt:lpstr>
      <vt:lpstr>Section 5 – Les perspectives d’approfondissement de l’UEM</vt:lpstr>
      <vt:lpstr>§ 1 La succession des projets  </vt:lpstr>
      <vt:lpstr>§ 2 L’enjeu du respect des droits fondamentaux </vt:lpstr>
    </vt:vector>
  </TitlesOfParts>
  <Company>UPEC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droit institutionnel de l’Union européenne  Licence 2 droit - UPEC</dc:title>
  <dc:creator>DELAROSA</dc:creator>
  <cp:lastModifiedBy>DELAROSA</cp:lastModifiedBy>
  <cp:revision>73</cp:revision>
  <dcterms:created xsi:type="dcterms:W3CDTF">2021-02-01T18:08:44Z</dcterms:created>
  <dcterms:modified xsi:type="dcterms:W3CDTF">2024-01-07T21:51:42Z</dcterms:modified>
</cp:coreProperties>
</file>